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5" r:id="rId1"/>
  </p:sldMasterIdLst>
  <p:notesMasterIdLst>
    <p:notesMasterId r:id="rId49"/>
  </p:notesMasterIdLst>
  <p:sldIdLst>
    <p:sldId id="316" r:id="rId2"/>
    <p:sldId id="277" r:id="rId3"/>
    <p:sldId id="257" r:id="rId4"/>
    <p:sldId id="332" r:id="rId5"/>
    <p:sldId id="258" r:id="rId6"/>
    <p:sldId id="264" r:id="rId7"/>
    <p:sldId id="280" r:id="rId8"/>
    <p:sldId id="279" r:id="rId9"/>
    <p:sldId id="296" r:id="rId10"/>
    <p:sldId id="261" r:id="rId11"/>
    <p:sldId id="260" r:id="rId12"/>
    <p:sldId id="269" r:id="rId13"/>
    <p:sldId id="282" r:id="rId14"/>
    <p:sldId id="283" r:id="rId15"/>
    <p:sldId id="317" r:id="rId16"/>
    <p:sldId id="284" r:id="rId17"/>
    <p:sldId id="307" r:id="rId18"/>
    <p:sldId id="272" r:id="rId19"/>
    <p:sldId id="286" r:id="rId20"/>
    <p:sldId id="318" r:id="rId21"/>
    <p:sldId id="289" r:id="rId22"/>
    <p:sldId id="267" r:id="rId23"/>
    <p:sldId id="305" r:id="rId24"/>
    <p:sldId id="290" r:id="rId25"/>
    <p:sldId id="291" r:id="rId26"/>
    <p:sldId id="315" r:id="rId27"/>
    <p:sldId id="293" r:id="rId28"/>
    <p:sldId id="295" r:id="rId29"/>
    <p:sldId id="333" r:id="rId30"/>
    <p:sldId id="334" r:id="rId31"/>
    <p:sldId id="285" r:id="rId32"/>
    <p:sldId id="297" r:id="rId33"/>
    <p:sldId id="321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08" r:id="rId46"/>
    <p:sldId id="309" r:id="rId47"/>
    <p:sldId id="306" r:id="rId48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0C3"/>
    <a:srgbClr val="0000FF"/>
    <a:srgbClr val="003399"/>
    <a:srgbClr val="006600"/>
    <a:srgbClr val="000099"/>
    <a:srgbClr val="000086"/>
    <a:srgbClr val="0033CC"/>
    <a:srgbClr val="000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6" autoAdjust="0"/>
    <p:restoredTop sz="69656" autoAdjust="0"/>
  </p:normalViewPr>
  <p:slideViewPr>
    <p:cSldViewPr>
      <p:cViewPr>
        <p:scale>
          <a:sx n="96" d="100"/>
          <a:sy n="96" d="100"/>
        </p:scale>
        <p:origin x="-63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898" y="-120"/>
      </p:cViewPr>
      <p:guideLst>
        <p:guide orient="horz" pos="31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населения по основным возрастным группам</c:v>
                </c:pt>
              </c:strCache>
            </c:strRef>
          </c:tx>
          <c:dLbls>
            <c:dLbl>
              <c:idx val="0"/>
              <c:layout>
                <c:manualLayout>
                  <c:x val="-0.1114282589676292"/>
                  <c:y val="0.1136732908386451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  <a:r>
                      <a:rPr lang="ru-RU" dirty="0" smtClean="0"/>
                      <a:t>,</a:t>
                    </a:r>
                    <a:r>
                      <a:rPr lang="ru-RU" dirty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61</a:t>
                    </a:r>
                    <a:r>
                      <a:rPr lang="ru-RU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1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LegendKey val="1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лиц старше трудоcпособного возраста</c:v>
                </c:pt>
                <c:pt idx="1">
                  <c:v>лиц моложе трудоспособного возраста</c:v>
                </c:pt>
                <c:pt idx="2">
                  <c:v>лиц трудоспособного 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2711</c:v>
                </c:pt>
                <c:pt idx="1">
                  <c:v>5263</c:v>
                </c:pt>
                <c:pt idx="2">
                  <c:v>13075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Мужчины 10134 чел.</c:v>
                </c:pt>
                <c:pt idx="1">
                  <c:v>Женщины 10915 чел.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10134</c:v>
                </c:pt>
                <c:pt idx="1">
                  <c:v>10915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7427682234930666"/>
          <c:y val="0.28871867301316995"/>
          <c:w val="0.40575694037762333"/>
          <c:h val="0.4225626539736618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232678109950809"/>
          <c:y val="0.35118033369684937"/>
          <c:w val="0.43032376838133346"/>
          <c:h val="0.2897732632229223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8"/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7321010208788827E-3"/>
                  <c:y val="-0.250149030043119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Штрафы 
</a:t>
                    </a:r>
                    <a:r>
                      <a:rPr lang="ru-RU" dirty="0" smtClean="0"/>
                      <a:t>2,8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936805190357612"/>
                  <c:y val="-0.2644700772989112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
</a:t>
                    </a:r>
                    <a:r>
                      <a:rPr lang="ru-RU" dirty="0" smtClean="0"/>
                      <a:t>4,8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34700492736528"/>
                  <c:y val="-0.1340974656098811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имущества </a:t>
                    </a:r>
                    <a:r>
                      <a:rPr lang="ru-RU" dirty="0" smtClean="0"/>
                      <a:t> 8,0 %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105616089307364E-2"/>
                  <c:y val="0.223477671570681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Остальные налоги и сборы  </a:t>
                    </a:r>
                    <a:r>
                      <a:rPr lang="ru-RU" dirty="0" smtClean="0"/>
                      <a:t>17,0 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0252263563219599"/>
                  <c:y val="8.373889235651929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 
</a:t>
                    </a:r>
                    <a:r>
                      <a:rPr lang="ru-RU" dirty="0" smtClean="0"/>
                      <a:t>67,4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'Приложение № 2'!$B$7:$B$11</c:f>
              <c:numCache>
                <c:formatCode>General</c:formatCode>
                <c:ptCount val="5"/>
                <c:pt idx="0">
                  <c:v>5.5</c:v>
                </c:pt>
                <c:pt idx="1">
                  <c:v>8.6</c:v>
                </c:pt>
                <c:pt idx="2">
                  <c:v>19.2</c:v>
                </c:pt>
                <c:pt idx="3">
                  <c:v>8.3000000000000007</c:v>
                </c:pt>
                <c:pt idx="4">
                  <c:v>58.4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825" b="0" i="0" u="none" strike="noStrike" baseline="0">
          <a:solidFill>
            <a:schemeClr val="bg2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3022BEC-6F9C-43DB-9C9A-187567CF3F1E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055F9B0-8506-48A5-A8D4-1400F379C56D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6E8B54-080E-4A7C-AAC8-B464BD3F40DD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5FE4AA8E-EB4B-49A9-9B30-B45182544A3B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Месторождения: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AF02DF6-9987-4A79-9707-7385F81986D8}" type="parTrans" cxnId="{AE8FC1C1-BDDA-48F7-8955-69CFECA612D5}">
      <dgm:prSet/>
      <dgm:spPr/>
      <dgm:t>
        <a:bodyPr/>
        <a:lstStyle/>
        <a:p>
          <a:endParaRPr lang="ru-RU"/>
        </a:p>
      </dgm:t>
    </dgm:pt>
    <dgm:pt modelId="{1FBF75C6-35DA-49B2-AD72-7355622FDF1D}" type="sibTrans" cxnId="{AE8FC1C1-BDDA-48F7-8955-69CFECA612D5}">
      <dgm:prSet/>
      <dgm:spPr/>
      <dgm:t>
        <a:bodyPr/>
        <a:lstStyle/>
        <a:p>
          <a:endParaRPr lang="ru-RU"/>
        </a:p>
      </dgm:t>
    </dgm:pt>
    <dgm:pt modelId="{D65FF6D3-F49D-4DA7-BACA-0B79B905D900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бурый уголь;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C3EE923-A0F1-45AF-80BE-8F2F0F5B59FE}" type="parTrans" cxnId="{92F3F447-C18A-4EA4-BA25-482731958D8E}">
      <dgm:prSet/>
      <dgm:spPr/>
      <dgm:t>
        <a:bodyPr/>
        <a:lstStyle/>
        <a:p>
          <a:endParaRPr lang="ru-RU"/>
        </a:p>
      </dgm:t>
    </dgm:pt>
    <dgm:pt modelId="{752293A4-9BFE-4506-AB44-E3F9001389FF}" type="sibTrans" cxnId="{92F3F447-C18A-4EA4-BA25-482731958D8E}">
      <dgm:prSet/>
      <dgm:spPr/>
      <dgm:t>
        <a:bodyPr/>
        <a:lstStyle/>
        <a:p>
          <a:endParaRPr lang="ru-RU"/>
        </a:p>
      </dgm:t>
    </dgm:pt>
    <dgm:pt modelId="{B9E874A5-8197-4F24-A2D2-BC201098ED6D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плавиковый шпат;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59CF671-BF85-4E48-B203-428D02A54305}" type="parTrans" cxnId="{FCB9C2B6-D84C-4F14-91D1-F6A138F19EE4}">
      <dgm:prSet/>
      <dgm:spPr/>
      <dgm:t>
        <a:bodyPr/>
        <a:lstStyle/>
        <a:p>
          <a:endParaRPr lang="ru-RU"/>
        </a:p>
      </dgm:t>
    </dgm:pt>
    <dgm:pt modelId="{DDC3332F-2FFC-414B-8AAD-7E6982801C20}" type="sibTrans" cxnId="{FCB9C2B6-D84C-4F14-91D1-F6A138F19EE4}">
      <dgm:prSet/>
      <dgm:spPr/>
      <dgm:t>
        <a:bodyPr/>
        <a:lstStyle/>
        <a:p>
          <a:endParaRPr lang="ru-RU"/>
        </a:p>
      </dgm:t>
    </dgm:pt>
    <dgm:pt modelId="{E475D513-A5BC-485D-92C8-F5FA6FFCBDE4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цеолит;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78BECAE-EDDF-4628-9685-858083DB2B75}" type="parTrans" cxnId="{58A9644E-1E23-4876-BCF1-4C178A0DBA82}">
      <dgm:prSet/>
      <dgm:spPr/>
      <dgm:t>
        <a:bodyPr/>
        <a:lstStyle/>
        <a:p>
          <a:endParaRPr lang="ru-RU"/>
        </a:p>
      </dgm:t>
    </dgm:pt>
    <dgm:pt modelId="{82C8580A-CCE8-475E-9193-E01D0F0DFA88}" type="sibTrans" cxnId="{58A9644E-1E23-4876-BCF1-4C178A0DBA82}">
      <dgm:prSet/>
      <dgm:spPr/>
      <dgm:t>
        <a:bodyPr/>
        <a:lstStyle/>
        <a:p>
          <a:endParaRPr lang="ru-RU"/>
        </a:p>
      </dgm:t>
    </dgm:pt>
    <dgm:pt modelId="{5BA70FAD-2838-4BD3-B10A-237FA6DEED1E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строительные камни;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1FE8868-DF3E-45F8-9003-8B4050B755D1}" type="parTrans" cxnId="{06E6AD18-A0ED-4D09-A9EB-64AB70788678}">
      <dgm:prSet/>
      <dgm:spPr/>
      <dgm:t>
        <a:bodyPr/>
        <a:lstStyle/>
        <a:p>
          <a:endParaRPr lang="ru-RU"/>
        </a:p>
      </dgm:t>
    </dgm:pt>
    <dgm:pt modelId="{A3FF8E65-AFFB-4309-901D-E377CD05D8DA}" type="sibTrans" cxnId="{06E6AD18-A0ED-4D09-A9EB-64AB70788678}">
      <dgm:prSet/>
      <dgm:spPr/>
      <dgm:t>
        <a:bodyPr/>
        <a:lstStyle/>
        <a:p>
          <a:endParaRPr lang="ru-RU"/>
        </a:p>
      </dgm:t>
    </dgm:pt>
    <dgm:pt modelId="{9DCC3009-0596-4A14-88AA-71170B1291F7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песок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2781B43-0E5A-4EE6-802B-D4C7FCCC2025}" type="parTrans" cxnId="{F209C830-D935-4BC4-82F2-285C851F1325}">
      <dgm:prSet/>
      <dgm:spPr/>
      <dgm:t>
        <a:bodyPr/>
        <a:lstStyle/>
        <a:p>
          <a:endParaRPr lang="ru-RU"/>
        </a:p>
      </dgm:t>
    </dgm:pt>
    <dgm:pt modelId="{0DC870F2-8570-4927-9278-A21B0559F6C0}" type="sibTrans" cxnId="{F209C830-D935-4BC4-82F2-285C851F1325}">
      <dgm:prSet/>
      <dgm:spPr/>
      <dgm:t>
        <a:bodyPr/>
        <a:lstStyle/>
        <a:p>
          <a:endParaRPr lang="ru-RU"/>
        </a:p>
      </dgm:t>
    </dgm:pt>
    <dgm:pt modelId="{73C9EFA3-E934-4EE3-BAAC-BAA564354AFA}" type="pres">
      <dgm:prSet presAssocID="{226E8B54-080E-4A7C-AAC8-B464BD3F40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198C187-63E2-4C5D-8768-EAE83EC50EBA}" type="pres">
      <dgm:prSet presAssocID="{226E8B54-080E-4A7C-AAC8-B464BD3F40DD}" presName="Name1" presStyleCnt="0"/>
      <dgm:spPr/>
    </dgm:pt>
    <dgm:pt modelId="{2A49E938-CCA6-4EAB-B46E-4FD931587D79}" type="pres">
      <dgm:prSet presAssocID="{226E8B54-080E-4A7C-AAC8-B464BD3F40DD}" presName="cycle" presStyleCnt="0"/>
      <dgm:spPr/>
    </dgm:pt>
    <dgm:pt modelId="{CFA4CB87-AC33-49E2-B248-18416F6F38F7}" type="pres">
      <dgm:prSet presAssocID="{226E8B54-080E-4A7C-AAC8-B464BD3F40DD}" presName="srcNode" presStyleLbl="node1" presStyleIdx="0" presStyleCnt="6"/>
      <dgm:spPr/>
    </dgm:pt>
    <dgm:pt modelId="{08399D8B-B100-4D3E-9AA3-84109186CDE1}" type="pres">
      <dgm:prSet presAssocID="{226E8B54-080E-4A7C-AAC8-B464BD3F40DD}" presName="conn" presStyleLbl="parChTrans1D2" presStyleIdx="0" presStyleCnt="1"/>
      <dgm:spPr/>
      <dgm:t>
        <a:bodyPr/>
        <a:lstStyle/>
        <a:p>
          <a:endParaRPr lang="ru-RU"/>
        </a:p>
      </dgm:t>
    </dgm:pt>
    <dgm:pt modelId="{66F4ADCC-4077-46AD-AB4A-75DEB85284B6}" type="pres">
      <dgm:prSet presAssocID="{226E8B54-080E-4A7C-AAC8-B464BD3F40DD}" presName="extraNode" presStyleLbl="node1" presStyleIdx="0" presStyleCnt="6"/>
      <dgm:spPr/>
    </dgm:pt>
    <dgm:pt modelId="{8B133B1A-8063-4B96-955D-702C72576D20}" type="pres">
      <dgm:prSet presAssocID="{226E8B54-080E-4A7C-AAC8-B464BD3F40DD}" presName="dstNode" presStyleLbl="node1" presStyleIdx="0" presStyleCnt="6"/>
      <dgm:spPr/>
    </dgm:pt>
    <dgm:pt modelId="{2DD084FE-169A-4E23-BE8D-4EB625E44042}" type="pres">
      <dgm:prSet presAssocID="{5FE4AA8E-EB4B-49A9-9B30-B45182544A3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9A682-C54D-4328-8946-60CE055D53ED}" type="pres">
      <dgm:prSet presAssocID="{5FE4AA8E-EB4B-49A9-9B30-B45182544A3B}" presName="accent_1" presStyleCnt="0"/>
      <dgm:spPr/>
    </dgm:pt>
    <dgm:pt modelId="{7BE8354F-56ED-4B4C-93D4-98AECB6B0575}" type="pres">
      <dgm:prSet presAssocID="{5FE4AA8E-EB4B-49A9-9B30-B45182544A3B}" presName="accentRepeatNode" presStyleLbl="solidFgAcc1" presStyleIdx="0" presStyleCnt="6"/>
      <dgm:spPr/>
    </dgm:pt>
    <dgm:pt modelId="{CB89F677-D946-4C73-8D13-07DB843779FC}" type="pres">
      <dgm:prSet presAssocID="{D65FF6D3-F49D-4DA7-BACA-0B79B905D90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8A6FF-0FB8-4F72-823F-DDBE017CFD94}" type="pres">
      <dgm:prSet presAssocID="{D65FF6D3-F49D-4DA7-BACA-0B79B905D900}" presName="accent_2" presStyleCnt="0"/>
      <dgm:spPr/>
    </dgm:pt>
    <dgm:pt modelId="{ABE4103C-EE37-4319-A218-9B3587AE9125}" type="pres">
      <dgm:prSet presAssocID="{D65FF6D3-F49D-4DA7-BACA-0B79B905D900}" presName="accentRepeatNode" presStyleLbl="solidFgAcc1" presStyleIdx="1" presStyleCnt="6"/>
      <dgm:spPr/>
    </dgm:pt>
    <dgm:pt modelId="{E55CD1FA-C1E6-49E5-B927-3F42F57519BB}" type="pres">
      <dgm:prSet presAssocID="{B9E874A5-8197-4F24-A2D2-BC201098ED6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3921B-4BE2-4274-856A-8F5A604EC14D}" type="pres">
      <dgm:prSet presAssocID="{B9E874A5-8197-4F24-A2D2-BC201098ED6D}" presName="accent_3" presStyleCnt="0"/>
      <dgm:spPr/>
    </dgm:pt>
    <dgm:pt modelId="{545F95C3-804F-479F-83ED-3C48C71BCD56}" type="pres">
      <dgm:prSet presAssocID="{B9E874A5-8197-4F24-A2D2-BC201098ED6D}" presName="accentRepeatNode" presStyleLbl="solidFgAcc1" presStyleIdx="2" presStyleCnt="6"/>
      <dgm:spPr/>
    </dgm:pt>
    <dgm:pt modelId="{A1249A32-9024-42DE-AD3F-6E0F8FF785CE}" type="pres">
      <dgm:prSet presAssocID="{E475D513-A5BC-485D-92C8-F5FA6FFCBDE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61128-F786-4852-8683-AB5242C5E4B5}" type="pres">
      <dgm:prSet presAssocID="{E475D513-A5BC-485D-92C8-F5FA6FFCBDE4}" presName="accent_4" presStyleCnt="0"/>
      <dgm:spPr/>
    </dgm:pt>
    <dgm:pt modelId="{9FB33D60-833F-4792-85BB-7033130445E3}" type="pres">
      <dgm:prSet presAssocID="{E475D513-A5BC-485D-92C8-F5FA6FFCBDE4}" presName="accentRepeatNode" presStyleLbl="solidFgAcc1" presStyleIdx="3" presStyleCnt="6"/>
      <dgm:spPr/>
    </dgm:pt>
    <dgm:pt modelId="{0C288B0B-D378-4C3E-B74E-90C01E6CB7D9}" type="pres">
      <dgm:prSet presAssocID="{5BA70FAD-2838-4BD3-B10A-237FA6DEED1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9659E-D6BB-4B67-BBBF-A25E8757AC3C}" type="pres">
      <dgm:prSet presAssocID="{5BA70FAD-2838-4BD3-B10A-237FA6DEED1E}" presName="accent_5" presStyleCnt="0"/>
      <dgm:spPr/>
    </dgm:pt>
    <dgm:pt modelId="{A42E73C4-58F9-4F31-A544-1364AAACE654}" type="pres">
      <dgm:prSet presAssocID="{5BA70FAD-2838-4BD3-B10A-237FA6DEED1E}" presName="accentRepeatNode" presStyleLbl="solidFgAcc1" presStyleIdx="4" presStyleCnt="6"/>
      <dgm:spPr/>
    </dgm:pt>
    <dgm:pt modelId="{103593E2-DE3A-4DA0-904D-30ADF9BA3BEB}" type="pres">
      <dgm:prSet presAssocID="{9DCC3009-0596-4A14-88AA-71170B1291F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40C98-446A-4EB5-91B7-E771E838E09E}" type="pres">
      <dgm:prSet presAssocID="{9DCC3009-0596-4A14-88AA-71170B1291F7}" presName="accent_6" presStyleCnt="0"/>
      <dgm:spPr/>
    </dgm:pt>
    <dgm:pt modelId="{14A219EC-231F-4DEE-8AD9-592A338BF68D}" type="pres">
      <dgm:prSet presAssocID="{9DCC3009-0596-4A14-88AA-71170B1291F7}" presName="accentRepeatNode" presStyleLbl="solidFgAcc1" presStyleIdx="5" presStyleCnt="6"/>
      <dgm:spPr/>
    </dgm:pt>
  </dgm:ptLst>
  <dgm:cxnLst>
    <dgm:cxn modelId="{5DC8E9C4-4230-44BC-8046-583D8D52DC0E}" type="presOf" srcId="{1FBF75C6-35DA-49B2-AD72-7355622FDF1D}" destId="{08399D8B-B100-4D3E-9AA3-84109186CDE1}" srcOrd="0" destOrd="0" presId="urn:microsoft.com/office/officeart/2008/layout/VerticalCurvedList"/>
    <dgm:cxn modelId="{5C8D9F16-77CD-445C-9DFE-6053B6A443E6}" type="presOf" srcId="{E475D513-A5BC-485D-92C8-F5FA6FFCBDE4}" destId="{A1249A32-9024-42DE-AD3F-6E0F8FF785CE}" srcOrd="0" destOrd="0" presId="urn:microsoft.com/office/officeart/2008/layout/VerticalCurvedList"/>
    <dgm:cxn modelId="{2D95D144-AC41-4169-A1A8-A0669A8440C8}" type="presOf" srcId="{9DCC3009-0596-4A14-88AA-71170B1291F7}" destId="{103593E2-DE3A-4DA0-904D-30ADF9BA3BEB}" srcOrd="0" destOrd="0" presId="urn:microsoft.com/office/officeart/2008/layout/VerticalCurvedList"/>
    <dgm:cxn modelId="{AE8FC1C1-BDDA-48F7-8955-69CFECA612D5}" srcId="{226E8B54-080E-4A7C-AAC8-B464BD3F40DD}" destId="{5FE4AA8E-EB4B-49A9-9B30-B45182544A3B}" srcOrd="0" destOrd="0" parTransId="{0AF02DF6-9987-4A79-9707-7385F81986D8}" sibTransId="{1FBF75C6-35DA-49B2-AD72-7355622FDF1D}"/>
    <dgm:cxn modelId="{58A9644E-1E23-4876-BCF1-4C178A0DBA82}" srcId="{226E8B54-080E-4A7C-AAC8-B464BD3F40DD}" destId="{E475D513-A5BC-485D-92C8-F5FA6FFCBDE4}" srcOrd="3" destOrd="0" parTransId="{578BECAE-EDDF-4628-9685-858083DB2B75}" sibTransId="{82C8580A-CCE8-475E-9193-E01D0F0DFA88}"/>
    <dgm:cxn modelId="{FCB9C2B6-D84C-4F14-91D1-F6A138F19EE4}" srcId="{226E8B54-080E-4A7C-AAC8-B464BD3F40DD}" destId="{B9E874A5-8197-4F24-A2D2-BC201098ED6D}" srcOrd="2" destOrd="0" parTransId="{D59CF671-BF85-4E48-B203-428D02A54305}" sibTransId="{DDC3332F-2FFC-414B-8AAD-7E6982801C20}"/>
    <dgm:cxn modelId="{785C9C1C-3FAD-4248-ADEE-659F211FE25F}" type="presOf" srcId="{226E8B54-080E-4A7C-AAC8-B464BD3F40DD}" destId="{73C9EFA3-E934-4EE3-BAAC-BAA564354AFA}" srcOrd="0" destOrd="0" presId="urn:microsoft.com/office/officeart/2008/layout/VerticalCurvedList"/>
    <dgm:cxn modelId="{F209C830-D935-4BC4-82F2-285C851F1325}" srcId="{226E8B54-080E-4A7C-AAC8-B464BD3F40DD}" destId="{9DCC3009-0596-4A14-88AA-71170B1291F7}" srcOrd="5" destOrd="0" parTransId="{E2781B43-0E5A-4EE6-802B-D4C7FCCC2025}" sibTransId="{0DC870F2-8570-4927-9278-A21B0559F6C0}"/>
    <dgm:cxn modelId="{A637A631-34BE-4D4A-BAD1-6E38ACE7D9F6}" type="presOf" srcId="{5BA70FAD-2838-4BD3-B10A-237FA6DEED1E}" destId="{0C288B0B-D378-4C3E-B74E-90C01E6CB7D9}" srcOrd="0" destOrd="0" presId="urn:microsoft.com/office/officeart/2008/layout/VerticalCurvedList"/>
    <dgm:cxn modelId="{72A8774E-AE9A-43B7-A90D-29A0A39F1992}" type="presOf" srcId="{B9E874A5-8197-4F24-A2D2-BC201098ED6D}" destId="{E55CD1FA-C1E6-49E5-B927-3F42F57519BB}" srcOrd="0" destOrd="0" presId="urn:microsoft.com/office/officeart/2008/layout/VerticalCurvedList"/>
    <dgm:cxn modelId="{92F3F447-C18A-4EA4-BA25-482731958D8E}" srcId="{226E8B54-080E-4A7C-AAC8-B464BD3F40DD}" destId="{D65FF6D3-F49D-4DA7-BACA-0B79B905D900}" srcOrd="1" destOrd="0" parTransId="{5C3EE923-A0F1-45AF-80BE-8F2F0F5B59FE}" sibTransId="{752293A4-9BFE-4506-AB44-E3F9001389FF}"/>
    <dgm:cxn modelId="{06E6AD18-A0ED-4D09-A9EB-64AB70788678}" srcId="{226E8B54-080E-4A7C-AAC8-B464BD3F40DD}" destId="{5BA70FAD-2838-4BD3-B10A-237FA6DEED1E}" srcOrd="4" destOrd="0" parTransId="{D1FE8868-DF3E-45F8-9003-8B4050B755D1}" sibTransId="{A3FF8E65-AFFB-4309-901D-E377CD05D8DA}"/>
    <dgm:cxn modelId="{28B3877E-CA73-4884-8714-6A36DEDCFA6B}" type="presOf" srcId="{D65FF6D3-F49D-4DA7-BACA-0B79B905D900}" destId="{CB89F677-D946-4C73-8D13-07DB843779FC}" srcOrd="0" destOrd="0" presId="urn:microsoft.com/office/officeart/2008/layout/VerticalCurvedList"/>
    <dgm:cxn modelId="{9D2EA4EC-53FB-4B5A-B0B0-DDB33D4A1EE2}" type="presOf" srcId="{5FE4AA8E-EB4B-49A9-9B30-B45182544A3B}" destId="{2DD084FE-169A-4E23-BE8D-4EB625E44042}" srcOrd="0" destOrd="0" presId="urn:microsoft.com/office/officeart/2008/layout/VerticalCurvedList"/>
    <dgm:cxn modelId="{5E5717E7-4221-4E84-88B7-AD7333D5E7BF}" type="presParOf" srcId="{73C9EFA3-E934-4EE3-BAAC-BAA564354AFA}" destId="{4198C187-63E2-4C5D-8768-EAE83EC50EBA}" srcOrd="0" destOrd="0" presId="urn:microsoft.com/office/officeart/2008/layout/VerticalCurvedList"/>
    <dgm:cxn modelId="{B7888A8E-BF7E-4F38-A658-6D23E9434D87}" type="presParOf" srcId="{4198C187-63E2-4C5D-8768-EAE83EC50EBA}" destId="{2A49E938-CCA6-4EAB-B46E-4FD931587D79}" srcOrd="0" destOrd="0" presId="urn:microsoft.com/office/officeart/2008/layout/VerticalCurvedList"/>
    <dgm:cxn modelId="{D1194A86-6C41-407E-8E22-F3223759319B}" type="presParOf" srcId="{2A49E938-CCA6-4EAB-B46E-4FD931587D79}" destId="{CFA4CB87-AC33-49E2-B248-18416F6F38F7}" srcOrd="0" destOrd="0" presId="urn:microsoft.com/office/officeart/2008/layout/VerticalCurvedList"/>
    <dgm:cxn modelId="{D83E74BA-463D-419C-BCE1-1FF10F01FA6D}" type="presParOf" srcId="{2A49E938-CCA6-4EAB-B46E-4FD931587D79}" destId="{08399D8B-B100-4D3E-9AA3-84109186CDE1}" srcOrd="1" destOrd="0" presId="urn:microsoft.com/office/officeart/2008/layout/VerticalCurvedList"/>
    <dgm:cxn modelId="{D27B0F87-C9F3-4CDD-9609-ABF5685F5A58}" type="presParOf" srcId="{2A49E938-CCA6-4EAB-B46E-4FD931587D79}" destId="{66F4ADCC-4077-46AD-AB4A-75DEB85284B6}" srcOrd="2" destOrd="0" presId="urn:microsoft.com/office/officeart/2008/layout/VerticalCurvedList"/>
    <dgm:cxn modelId="{02A5ECA2-664C-4973-BAB0-60A3DF20D7FC}" type="presParOf" srcId="{2A49E938-CCA6-4EAB-B46E-4FD931587D79}" destId="{8B133B1A-8063-4B96-955D-702C72576D20}" srcOrd="3" destOrd="0" presId="urn:microsoft.com/office/officeart/2008/layout/VerticalCurvedList"/>
    <dgm:cxn modelId="{8E3A20BA-C87A-446E-89E7-E5E367BB2D96}" type="presParOf" srcId="{4198C187-63E2-4C5D-8768-EAE83EC50EBA}" destId="{2DD084FE-169A-4E23-BE8D-4EB625E44042}" srcOrd="1" destOrd="0" presId="urn:microsoft.com/office/officeart/2008/layout/VerticalCurvedList"/>
    <dgm:cxn modelId="{55C7FDFC-E354-45D0-ABFA-7CDCBA2B669A}" type="presParOf" srcId="{4198C187-63E2-4C5D-8768-EAE83EC50EBA}" destId="{8D09A682-C54D-4328-8946-60CE055D53ED}" srcOrd="2" destOrd="0" presId="urn:microsoft.com/office/officeart/2008/layout/VerticalCurvedList"/>
    <dgm:cxn modelId="{1C6D22F7-026F-41FA-912E-3FF70F1CB9F6}" type="presParOf" srcId="{8D09A682-C54D-4328-8946-60CE055D53ED}" destId="{7BE8354F-56ED-4B4C-93D4-98AECB6B0575}" srcOrd="0" destOrd="0" presId="urn:microsoft.com/office/officeart/2008/layout/VerticalCurvedList"/>
    <dgm:cxn modelId="{5C8E744C-5ABE-47CA-A984-84ED569201AF}" type="presParOf" srcId="{4198C187-63E2-4C5D-8768-EAE83EC50EBA}" destId="{CB89F677-D946-4C73-8D13-07DB843779FC}" srcOrd="3" destOrd="0" presId="urn:microsoft.com/office/officeart/2008/layout/VerticalCurvedList"/>
    <dgm:cxn modelId="{CD713F5E-D952-4180-88D7-15DED2E557C5}" type="presParOf" srcId="{4198C187-63E2-4C5D-8768-EAE83EC50EBA}" destId="{E788A6FF-0FB8-4F72-823F-DDBE017CFD94}" srcOrd="4" destOrd="0" presId="urn:microsoft.com/office/officeart/2008/layout/VerticalCurvedList"/>
    <dgm:cxn modelId="{8845EE12-3BB8-4F5C-870C-E42D12235628}" type="presParOf" srcId="{E788A6FF-0FB8-4F72-823F-DDBE017CFD94}" destId="{ABE4103C-EE37-4319-A218-9B3587AE9125}" srcOrd="0" destOrd="0" presId="urn:microsoft.com/office/officeart/2008/layout/VerticalCurvedList"/>
    <dgm:cxn modelId="{B0C121CD-1FF8-41F2-8942-328BEBFD65A3}" type="presParOf" srcId="{4198C187-63E2-4C5D-8768-EAE83EC50EBA}" destId="{E55CD1FA-C1E6-49E5-B927-3F42F57519BB}" srcOrd="5" destOrd="0" presId="urn:microsoft.com/office/officeart/2008/layout/VerticalCurvedList"/>
    <dgm:cxn modelId="{47409DCC-DE25-4A8D-8796-FE366010C087}" type="presParOf" srcId="{4198C187-63E2-4C5D-8768-EAE83EC50EBA}" destId="{BB13921B-4BE2-4274-856A-8F5A604EC14D}" srcOrd="6" destOrd="0" presId="urn:microsoft.com/office/officeart/2008/layout/VerticalCurvedList"/>
    <dgm:cxn modelId="{6B5E01FF-0B52-4AC2-A9B8-25CA239A255C}" type="presParOf" srcId="{BB13921B-4BE2-4274-856A-8F5A604EC14D}" destId="{545F95C3-804F-479F-83ED-3C48C71BCD56}" srcOrd="0" destOrd="0" presId="urn:microsoft.com/office/officeart/2008/layout/VerticalCurvedList"/>
    <dgm:cxn modelId="{F48330F0-F2DA-4FA2-9043-203F33AFBCB0}" type="presParOf" srcId="{4198C187-63E2-4C5D-8768-EAE83EC50EBA}" destId="{A1249A32-9024-42DE-AD3F-6E0F8FF785CE}" srcOrd="7" destOrd="0" presId="urn:microsoft.com/office/officeart/2008/layout/VerticalCurvedList"/>
    <dgm:cxn modelId="{6BC97B5A-0B34-4F41-92C4-008A41BCA095}" type="presParOf" srcId="{4198C187-63E2-4C5D-8768-EAE83EC50EBA}" destId="{4FE61128-F786-4852-8683-AB5242C5E4B5}" srcOrd="8" destOrd="0" presId="urn:microsoft.com/office/officeart/2008/layout/VerticalCurvedList"/>
    <dgm:cxn modelId="{8BDB12A4-8E78-4E0C-8C64-E8EBA27961CB}" type="presParOf" srcId="{4FE61128-F786-4852-8683-AB5242C5E4B5}" destId="{9FB33D60-833F-4792-85BB-7033130445E3}" srcOrd="0" destOrd="0" presId="urn:microsoft.com/office/officeart/2008/layout/VerticalCurvedList"/>
    <dgm:cxn modelId="{DF9ACEF6-EBFB-4EC5-8926-699D53EC417C}" type="presParOf" srcId="{4198C187-63E2-4C5D-8768-EAE83EC50EBA}" destId="{0C288B0B-D378-4C3E-B74E-90C01E6CB7D9}" srcOrd="9" destOrd="0" presId="urn:microsoft.com/office/officeart/2008/layout/VerticalCurvedList"/>
    <dgm:cxn modelId="{BB46D48B-3B1A-4FAC-837A-BD13635E441C}" type="presParOf" srcId="{4198C187-63E2-4C5D-8768-EAE83EC50EBA}" destId="{2C69659E-D6BB-4B67-BBBF-A25E8757AC3C}" srcOrd="10" destOrd="0" presId="urn:microsoft.com/office/officeart/2008/layout/VerticalCurvedList"/>
    <dgm:cxn modelId="{847B84CA-045D-4A4E-949F-FDD8EEAB60BC}" type="presParOf" srcId="{2C69659E-D6BB-4B67-BBBF-A25E8757AC3C}" destId="{A42E73C4-58F9-4F31-A544-1364AAACE654}" srcOrd="0" destOrd="0" presId="urn:microsoft.com/office/officeart/2008/layout/VerticalCurvedList"/>
    <dgm:cxn modelId="{D2CC381E-95BB-43BB-AC60-CFDCE0173EF7}" type="presParOf" srcId="{4198C187-63E2-4C5D-8768-EAE83EC50EBA}" destId="{103593E2-DE3A-4DA0-904D-30ADF9BA3BEB}" srcOrd="11" destOrd="0" presId="urn:microsoft.com/office/officeart/2008/layout/VerticalCurvedList"/>
    <dgm:cxn modelId="{4F4A7414-AE90-4823-8918-22D8039F6CA8}" type="presParOf" srcId="{4198C187-63E2-4C5D-8768-EAE83EC50EBA}" destId="{B2A40C98-446A-4EB5-91B7-E771E838E09E}" srcOrd="12" destOrd="0" presId="urn:microsoft.com/office/officeart/2008/layout/VerticalCurvedList"/>
    <dgm:cxn modelId="{42905CD3-B4D9-4343-91F4-BC1C2D396A33}" type="presParOf" srcId="{B2A40C98-446A-4EB5-91B7-E771E838E09E}" destId="{14A219EC-231F-4DEE-8AD9-592A338BF6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F9C806-7B16-4ED5-A762-BC86C7649128}" type="doc">
      <dgm:prSet loTypeId="urn:microsoft.com/office/officeart/2005/8/layout/pList1#1" loCatId="list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6EC9B6D-434F-4DE3-A2C1-7E14EAAD031A}">
      <dgm:prSet custT="1"/>
      <dgm:spPr/>
      <dgm:t>
        <a:bodyPr vert="horz" anchor="ctr" anchorCtr="0"/>
        <a:lstStyle/>
        <a:p>
          <a:pPr rtl="0"/>
          <a:r>
            <a:rPr lang="ru-RU" sz="2000" b="1" u="none" dirty="0" smtClean="0">
              <a:latin typeface="Times New Roman" pitchFamily="18" charset="0"/>
              <a:cs typeface="Times New Roman" pitchFamily="18" charset="0"/>
            </a:rPr>
            <a:t>На территории расположены:</a:t>
          </a:r>
          <a:endParaRPr lang="ru-RU" sz="2000" b="1" u="none" dirty="0">
            <a:latin typeface="Times New Roman" pitchFamily="18" charset="0"/>
            <a:cs typeface="Times New Roman" pitchFamily="18" charset="0"/>
          </a:endParaRPr>
        </a:p>
      </dgm:t>
    </dgm:pt>
    <dgm:pt modelId="{5C3B6524-B435-42A6-A007-A916380C6F33}" type="parTrans" cxnId="{644ADD44-4F36-4381-A173-3D7F6BB9B53F}">
      <dgm:prSet/>
      <dgm:spPr/>
      <dgm:t>
        <a:bodyPr/>
        <a:lstStyle/>
        <a:p>
          <a:endParaRPr lang="ru-RU"/>
        </a:p>
      </dgm:t>
    </dgm:pt>
    <dgm:pt modelId="{D5058A55-6B60-4633-A433-D38A54668283}" type="sibTrans" cxnId="{644ADD44-4F36-4381-A173-3D7F6BB9B53F}">
      <dgm:prSet/>
      <dgm:spPr/>
      <dgm:t>
        <a:bodyPr/>
        <a:lstStyle/>
        <a:p>
          <a:endParaRPr lang="ru-RU"/>
        </a:p>
      </dgm:t>
    </dgm:pt>
    <dgm:pt modelId="{8579FD0F-F95F-4913-B998-3CF726809D59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- заповедник «Березовая грива»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EC8B10FB-6590-464C-B07F-76B6F7B7B08B}" type="parTrans" cxnId="{316FFB29-9536-41CB-91D6-9D832DD4E0B9}">
      <dgm:prSet/>
      <dgm:spPr/>
      <dgm:t>
        <a:bodyPr/>
        <a:lstStyle/>
        <a:p>
          <a:endParaRPr lang="ru-RU"/>
        </a:p>
      </dgm:t>
    </dgm:pt>
    <dgm:pt modelId="{D1F98B38-04F6-486E-A602-D43A2011219C}" type="sibTrans" cxnId="{316FFB29-9536-41CB-91D6-9D832DD4E0B9}">
      <dgm:prSet/>
      <dgm:spPr/>
      <dgm:t>
        <a:bodyPr/>
        <a:lstStyle/>
        <a:p>
          <a:endParaRPr lang="ru-RU"/>
        </a:p>
      </dgm:t>
    </dgm:pt>
    <dgm:pt modelId="{5C329B65-E207-4EFD-9390-7F6A43A2AE8A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- государственные памятники природы - соленое озеро «</a:t>
          </a:r>
          <a:r>
            <a:rPr lang="ru-RU" sz="1600" b="0" dirty="0" err="1" smtClean="0">
              <a:latin typeface="Times New Roman" pitchFamily="18" charset="0"/>
              <a:cs typeface="Times New Roman" pitchFamily="18" charset="0"/>
            </a:rPr>
            <a:t>Барун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dirty="0" err="1" smtClean="0">
              <a:latin typeface="Times New Roman" pitchFamily="18" charset="0"/>
              <a:cs typeface="Times New Roman" pitchFamily="18" charset="0"/>
            </a:rPr>
            <a:t>Шывыртуй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425D252E-4D4A-4532-992E-A7703673AF99}" type="parTrans" cxnId="{3D436BDD-A268-494D-8FEF-4C53C9E010A1}">
      <dgm:prSet/>
      <dgm:spPr/>
      <dgm:t>
        <a:bodyPr/>
        <a:lstStyle/>
        <a:p>
          <a:endParaRPr lang="ru-RU"/>
        </a:p>
      </dgm:t>
    </dgm:pt>
    <dgm:pt modelId="{29BB17D1-C5AC-4F75-8200-DCA78FD88D69}" type="sibTrans" cxnId="{3D436BDD-A268-494D-8FEF-4C53C9E010A1}">
      <dgm:prSet/>
      <dgm:spPr/>
      <dgm:t>
        <a:bodyPr/>
        <a:lstStyle/>
        <a:p>
          <a:endParaRPr lang="ru-RU"/>
        </a:p>
      </dgm:t>
    </dgm:pt>
    <dgm:pt modelId="{A497BD52-1BE3-4398-964B-3E6C4A849160}">
      <dgm:prSet custT="1"/>
      <dgm:spPr/>
      <dgm:t>
        <a:bodyPr vert="horz" anchor="ctr" anchorCtr="0"/>
        <a:lstStyle/>
        <a:p>
          <a:pPr rtl="0"/>
          <a:r>
            <a:rPr lang="ru-RU" sz="1600" b="0" dirty="0" err="1" smtClean="0">
              <a:latin typeface="Times New Roman" pitchFamily="18" charset="0"/>
              <a:cs typeface="Times New Roman" pitchFamily="18" charset="0"/>
            </a:rPr>
            <a:t>Даурский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заповедник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A7D446FC-E849-456B-A28D-817B09F0757C}" type="parTrans" cxnId="{37E14565-5EF5-4FEE-8F64-09EB432828A4}">
      <dgm:prSet/>
      <dgm:spPr/>
      <dgm:t>
        <a:bodyPr/>
        <a:lstStyle/>
        <a:p>
          <a:endParaRPr lang="ru-RU"/>
        </a:p>
      </dgm:t>
    </dgm:pt>
    <dgm:pt modelId="{1F926734-0A56-4964-B9B6-C0B374CB5005}" type="sibTrans" cxnId="{37E14565-5EF5-4FEE-8F64-09EB432828A4}">
      <dgm:prSet/>
      <dgm:spPr/>
      <dgm:t>
        <a:bodyPr/>
        <a:lstStyle/>
        <a:p>
          <a:endParaRPr lang="ru-RU"/>
        </a:p>
      </dgm:t>
    </dgm:pt>
    <dgm:pt modelId="{907CF723-E963-40BC-8CDA-9BE158E7EB5E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- пойма реки Аргунь.1620 км, впадает в реку Амур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B8E5F9B7-1832-4581-8EA4-6C24EABC5437}" type="parTrans" cxnId="{28FD9D0C-E5A8-414F-9F3D-867CE04D574A}">
      <dgm:prSet/>
      <dgm:spPr/>
      <dgm:t>
        <a:bodyPr/>
        <a:lstStyle/>
        <a:p>
          <a:endParaRPr lang="ru-RU"/>
        </a:p>
      </dgm:t>
    </dgm:pt>
    <dgm:pt modelId="{FDBAEA6B-CC62-4C8F-9EAA-3A334936C97A}" type="sibTrans" cxnId="{28FD9D0C-E5A8-414F-9F3D-867CE04D574A}">
      <dgm:prSet/>
      <dgm:spPr/>
      <dgm:t>
        <a:bodyPr/>
        <a:lstStyle/>
        <a:p>
          <a:endParaRPr lang="ru-RU"/>
        </a:p>
      </dgm:t>
    </dgm:pt>
    <dgm:pt modelId="{E24653D2-A879-432A-A81D-3260FFF1C336}">
      <dgm:prSet custT="1"/>
      <dgm:spPr/>
      <dgm:t>
        <a:bodyPr anchor="ctr" anchorCtr="0"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Водные ресурсы, природные заповедники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BEEC36D-9122-4CEF-8113-36EE6112A2BC}" type="sibTrans" cxnId="{CB3A8176-44B1-4C22-B412-C6A691CC5667}">
      <dgm:prSet/>
      <dgm:spPr/>
      <dgm:t>
        <a:bodyPr/>
        <a:lstStyle/>
        <a:p>
          <a:endParaRPr lang="ru-RU"/>
        </a:p>
      </dgm:t>
    </dgm:pt>
    <dgm:pt modelId="{AF6A56CB-A66B-424A-B273-8FEBCACA56F7}" type="parTrans" cxnId="{CB3A8176-44B1-4C22-B412-C6A691CC5667}">
      <dgm:prSet/>
      <dgm:spPr/>
      <dgm:t>
        <a:bodyPr/>
        <a:lstStyle/>
        <a:p>
          <a:endParaRPr lang="ru-RU"/>
        </a:p>
      </dgm:t>
    </dgm:pt>
    <dgm:pt modelId="{9DE46389-19CB-41AE-8122-1BF33ED9C629}" type="pres">
      <dgm:prSet presAssocID="{15F9C806-7B16-4ED5-A762-BC86C76491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5AA8F-96FD-4B4F-A75E-4ECED3F03802}" type="pres">
      <dgm:prSet presAssocID="{86EC9B6D-434F-4DE3-A2C1-7E14EAAD031A}" presName="compNode" presStyleCnt="0"/>
      <dgm:spPr/>
    </dgm:pt>
    <dgm:pt modelId="{A0805F82-0D1A-4523-BCFE-F661CDEFCBBB}" type="pres">
      <dgm:prSet presAssocID="{86EC9B6D-434F-4DE3-A2C1-7E14EAAD031A}" presName="pictRect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264AAD-4AFB-4E58-9416-5AE87737F738}" type="pres">
      <dgm:prSet presAssocID="{86EC9B6D-434F-4DE3-A2C1-7E14EAAD031A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ED9E7-C720-47AA-B25B-82136A80C175}" type="pres">
      <dgm:prSet presAssocID="{D5058A55-6B60-4633-A433-D38A546682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8A9575F-79A4-4186-AB38-1A4DE45B66EB}" type="pres">
      <dgm:prSet presAssocID="{8579FD0F-F95F-4913-B998-3CF726809D59}" presName="compNode" presStyleCnt="0"/>
      <dgm:spPr/>
    </dgm:pt>
    <dgm:pt modelId="{11F3B515-D30E-498B-8633-9429A8FCD559}" type="pres">
      <dgm:prSet presAssocID="{8579FD0F-F95F-4913-B998-3CF726809D59}" presName="pictRect" presStyleLbl="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A7BE43-3F4C-4F83-8DC2-70E58CE246D9}" type="pres">
      <dgm:prSet presAssocID="{8579FD0F-F95F-4913-B998-3CF726809D59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2E1FA-2579-4210-8478-3B015810E524}" type="pres">
      <dgm:prSet presAssocID="{D1F98B38-04F6-486E-A602-D43A201121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41630B7-4FAF-4CC7-8515-4256344B86AB}" type="pres">
      <dgm:prSet presAssocID="{5C329B65-E207-4EFD-9390-7F6A43A2AE8A}" presName="compNode" presStyleCnt="0"/>
      <dgm:spPr/>
    </dgm:pt>
    <dgm:pt modelId="{EC98F490-841C-4BE4-866E-980E033AD04E}" type="pres">
      <dgm:prSet presAssocID="{5C329B65-E207-4EFD-9390-7F6A43A2AE8A}" presName="pictRect" presStyleLbl="nod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5A86BF-D1C7-4B79-88B7-330FE3B772A3}" type="pres">
      <dgm:prSet presAssocID="{5C329B65-E207-4EFD-9390-7F6A43A2AE8A}" presName="textRect" presStyleLbl="revTx" presStyleIdx="2" presStyleCnt="6" custScaleX="121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B1C9-E1E9-488F-A798-27074397FD12}" type="pres">
      <dgm:prSet presAssocID="{29BB17D1-C5AC-4F75-8200-DCA78FD88D6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3F8D4E-05FE-457B-B59E-0ECBE69E729E}" type="pres">
      <dgm:prSet presAssocID="{A497BD52-1BE3-4398-964B-3E6C4A849160}" presName="compNode" presStyleCnt="0"/>
      <dgm:spPr/>
    </dgm:pt>
    <dgm:pt modelId="{97D83FC2-E5D2-4C6C-982B-51B76969D785}" type="pres">
      <dgm:prSet presAssocID="{A497BD52-1BE3-4398-964B-3E6C4A849160}" presName="pictRect" presStyleLbl="node1" presStyleIdx="3" presStyleCnt="6"/>
      <dgm:spPr>
        <a:blipFill>
          <a:blip xmlns:r="http://schemas.openxmlformats.org/officeDocument/2006/relationships" r:embed="rId4">
            <a:extLst/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179CE415-F7CB-4617-8B97-3FDFE31BFFE1}" type="pres">
      <dgm:prSet presAssocID="{A497BD52-1BE3-4398-964B-3E6C4A849160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C6B8D-F54B-4F0A-A204-E6E6B5FDEF9F}" type="pres">
      <dgm:prSet presAssocID="{1F926734-0A56-4964-B9B6-C0B374CB500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49CC98-9132-4307-AC4B-A26F7E10D4D9}" type="pres">
      <dgm:prSet presAssocID="{907CF723-E963-40BC-8CDA-9BE158E7EB5E}" presName="compNode" presStyleCnt="0"/>
      <dgm:spPr/>
    </dgm:pt>
    <dgm:pt modelId="{470CEAA1-13A4-49AC-ACEB-CA6D5D0C9A31}" type="pres">
      <dgm:prSet presAssocID="{907CF723-E963-40BC-8CDA-9BE158E7EB5E}" presName="pictRect" presStyleLbl="nod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A80F27-2237-488D-A64B-09C6F741B6C9}" type="pres">
      <dgm:prSet presAssocID="{907CF723-E963-40BC-8CDA-9BE158E7EB5E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6A80E-87D7-4B05-9EE0-262EC58F41D6}" type="pres">
      <dgm:prSet presAssocID="{FDBAEA6B-CC62-4C8F-9EAA-3A334936C9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3EE834-8EA2-489D-98EB-5E5F72346169}" type="pres">
      <dgm:prSet presAssocID="{E24653D2-A879-432A-A81D-3260FFF1C336}" presName="compNode" presStyleCnt="0"/>
      <dgm:spPr/>
    </dgm:pt>
    <dgm:pt modelId="{A8F31378-6D3F-4692-BD23-68F32C1D4154}" type="pres">
      <dgm:prSet presAssocID="{E24653D2-A879-432A-A81D-3260FFF1C336}" presName="pictRect" presStyleLbl="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4EF88F-EFF1-40C5-9D41-F19EC562EC6D}" type="pres">
      <dgm:prSet presAssocID="{E24653D2-A879-432A-A81D-3260FFF1C336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436BDD-A268-494D-8FEF-4C53C9E010A1}" srcId="{15F9C806-7B16-4ED5-A762-BC86C7649128}" destId="{5C329B65-E207-4EFD-9390-7F6A43A2AE8A}" srcOrd="2" destOrd="0" parTransId="{425D252E-4D4A-4532-992E-A7703673AF99}" sibTransId="{29BB17D1-C5AC-4F75-8200-DCA78FD88D69}"/>
    <dgm:cxn modelId="{43039DEE-3299-4A4F-A7BA-D876ECF35538}" type="presOf" srcId="{5C329B65-E207-4EFD-9390-7F6A43A2AE8A}" destId="{745A86BF-D1C7-4B79-88B7-330FE3B772A3}" srcOrd="0" destOrd="0" presId="urn:microsoft.com/office/officeart/2005/8/layout/pList1#1"/>
    <dgm:cxn modelId="{2B4CC531-9EA2-42B4-B371-751DFB3BC284}" type="presOf" srcId="{A497BD52-1BE3-4398-964B-3E6C4A849160}" destId="{179CE415-F7CB-4617-8B97-3FDFE31BFFE1}" srcOrd="0" destOrd="0" presId="urn:microsoft.com/office/officeart/2005/8/layout/pList1#1"/>
    <dgm:cxn modelId="{28FD9D0C-E5A8-414F-9F3D-867CE04D574A}" srcId="{15F9C806-7B16-4ED5-A762-BC86C7649128}" destId="{907CF723-E963-40BC-8CDA-9BE158E7EB5E}" srcOrd="4" destOrd="0" parTransId="{B8E5F9B7-1832-4581-8EA4-6C24EABC5437}" sibTransId="{FDBAEA6B-CC62-4C8F-9EAA-3A334936C97A}"/>
    <dgm:cxn modelId="{8C230381-AC2B-4BDA-B066-B426705667CD}" type="presOf" srcId="{86EC9B6D-434F-4DE3-A2C1-7E14EAAD031A}" destId="{0A264AAD-4AFB-4E58-9416-5AE87737F738}" srcOrd="0" destOrd="0" presId="urn:microsoft.com/office/officeart/2005/8/layout/pList1#1"/>
    <dgm:cxn modelId="{9AE54140-F1FE-49A4-9FAA-6DBABC0B66FC}" type="presOf" srcId="{FDBAEA6B-CC62-4C8F-9EAA-3A334936C97A}" destId="{3EF6A80E-87D7-4B05-9EE0-262EC58F41D6}" srcOrd="0" destOrd="0" presId="urn:microsoft.com/office/officeart/2005/8/layout/pList1#1"/>
    <dgm:cxn modelId="{A16ED954-A30F-4D74-AE0E-9E8C6D26B821}" type="presOf" srcId="{8579FD0F-F95F-4913-B998-3CF726809D59}" destId="{B2A7BE43-3F4C-4F83-8DC2-70E58CE246D9}" srcOrd="0" destOrd="0" presId="urn:microsoft.com/office/officeart/2005/8/layout/pList1#1"/>
    <dgm:cxn modelId="{C0B8753A-1848-423C-A82F-6781CF76C5CE}" type="presOf" srcId="{E24653D2-A879-432A-A81D-3260FFF1C336}" destId="{364EF88F-EFF1-40C5-9D41-F19EC562EC6D}" srcOrd="0" destOrd="0" presId="urn:microsoft.com/office/officeart/2005/8/layout/pList1#1"/>
    <dgm:cxn modelId="{CB3A8176-44B1-4C22-B412-C6A691CC5667}" srcId="{15F9C806-7B16-4ED5-A762-BC86C7649128}" destId="{E24653D2-A879-432A-A81D-3260FFF1C336}" srcOrd="5" destOrd="0" parTransId="{AF6A56CB-A66B-424A-B273-8FEBCACA56F7}" sibTransId="{ABEEC36D-9122-4CEF-8113-36EE6112A2BC}"/>
    <dgm:cxn modelId="{D727DE85-34A1-4515-A41C-AB5BEC406E54}" type="presOf" srcId="{D5058A55-6B60-4633-A433-D38A54668283}" destId="{A45ED9E7-C720-47AA-B25B-82136A80C175}" srcOrd="0" destOrd="0" presId="urn:microsoft.com/office/officeart/2005/8/layout/pList1#1"/>
    <dgm:cxn modelId="{316FFB29-9536-41CB-91D6-9D832DD4E0B9}" srcId="{15F9C806-7B16-4ED5-A762-BC86C7649128}" destId="{8579FD0F-F95F-4913-B998-3CF726809D59}" srcOrd="1" destOrd="0" parTransId="{EC8B10FB-6590-464C-B07F-76B6F7B7B08B}" sibTransId="{D1F98B38-04F6-486E-A602-D43A2011219C}"/>
    <dgm:cxn modelId="{DB903106-57C8-4921-8073-F7A8666DFD49}" type="presOf" srcId="{29BB17D1-C5AC-4F75-8200-DCA78FD88D69}" destId="{4BBAB1C9-E1E9-488F-A798-27074397FD12}" srcOrd="0" destOrd="0" presId="urn:microsoft.com/office/officeart/2005/8/layout/pList1#1"/>
    <dgm:cxn modelId="{644ADD44-4F36-4381-A173-3D7F6BB9B53F}" srcId="{15F9C806-7B16-4ED5-A762-BC86C7649128}" destId="{86EC9B6D-434F-4DE3-A2C1-7E14EAAD031A}" srcOrd="0" destOrd="0" parTransId="{5C3B6524-B435-42A6-A007-A916380C6F33}" sibTransId="{D5058A55-6B60-4633-A433-D38A54668283}"/>
    <dgm:cxn modelId="{3F4E68AC-1A50-487D-9AA0-179FBCB68912}" type="presOf" srcId="{15F9C806-7B16-4ED5-A762-BC86C7649128}" destId="{9DE46389-19CB-41AE-8122-1BF33ED9C629}" srcOrd="0" destOrd="0" presId="urn:microsoft.com/office/officeart/2005/8/layout/pList1#1"/>
    <dgm:cxn modelId="{EAA28DF9-7650-4E15-8B32-3ADA0217C890}" type="presOf" srcId="{1F926734-0A56-4964-B9B6-C0B374CB5005}" destId="{933C6B8D-F54B-4F0A-A204-E6E6B5FDEF9F}" srcOrd="0" destOrd="0" presId="urn:microsoft.com/office/officeart/2005/8/layout/pList1#1"/>
    <dgm:cxn modelId="{8A30B1E0-0FE0-4494-AEC6-45BD3AC81137}" type="presOf" srcId="{D1F98B38-04F6-486E-A602-D43A2011219C}" destId="{91B2E1FA-2579-4210-8478-3B015810E524}" srcOrd="0" destOrd="0" presId="urn:microsoft.com/office/officeart/2005/8/layout/pList1#1"/>
    <dgm:cxn modelId="{84CB7F10-748E-4F6F-B288-8F523F282FE5}" type="presOf" srcId="{907CF723-E963-40BC-8CDA-9BE158E7EB5E}" destId="{36A80F27-2237-488D-A64B-09C6F741B6C9}" srcOrd="0" destOrd="0" presId="urn:microsoft.com/office/officeart/2005/8/layout/pList1#1"/>
    <dgm:cxn modelId="{37E14565-5EF5-4FEE-8F64-09EB432828A4}" srcId="{15F9C806-7B16-4ED5-A762-BC86C7649128}" destId="{A497BD52-1BE3-4398-964B-3E6C4A849160}" srcOrd="3" destOrd="0" parTransId="{A7D446FC-E849-456B-A28D-817B09F0757C}" sibTransId="{1F926734-0A56-4964-B9B6-C0B374CB5005}"/>
    <dgm:cxn modelId="{DEA79CEC-458F-4F08-9D77-B49429307449}" type="presParOf" srcId="{9DE46389-19CB-41AE-8122-1BF33ED9C629}" destId="{1375AA8F-96FD-4B4F-A75E-4ECED3F03802}" srcOrd="0" destOrd="0" presId="urn:microsoft.com/office/officeart/2005/8/layout/pList1#1"/>
    <dgm:cxn modelId="{F020736A-2D07-4220-A003-B9ABB42139A8}" type="presParOf" srcId="{1375AA8F-96FD-4B4F-A75E-4ECED3F03802}" destId="{A0805F82-0D1A-4523-BCFE-F661CDEFCBBB}" srcOrd="0" destOrd="0" presId="urn:microsoft.com/office/officeart/2005/8/layout/pList1#1"/>
    <dgm:cxn modelId="{1D7F699C-E2DD-4B72-BF06-86BD81375ED5}" type="presParOf" srcId="{1375AA8F-96FD-4B4F-A75E-4ECED3F03802}" destId="{0A264AAD-4AFB-4E58-9416-5AE87737F738}" srcOrd="1" destOrd="0" presId="urn:microsoft.com/office/officeart/2005/8/layout/pList1#1"/>
    <dgm:cxn modelId="{D8872D1B-A4AA-45D2-97ED-08D7423F831F}" type="presParOf" srcId="{9DE46389-19CB-41AE-8122-1BF33ED9C629}" destId="{A45ED9E7-C720-47AA-B25B-82136A80C175}" srcOrd="1" destOrd="0" presId="urn:microsoft.com/office/officeart/2005/8/layout/pList1#1"/>
    <dgm:cxn modelId="{20181D79-DAC5-4EB9-8E58-186BBE9C50CD}" type="presParOf" srcId="{9DE46389-19CB-41AE-8122-1BF33ED9C629}" destId="{98A9575F-79A4-4186-AB38-1A4DE45B66EB}" srcOrd="2" destOrd="0" presId="urn:microsoft.com/office/officeart/2005/8/layout/pList1#1"/>
    <dgm:cxn modelId="{D64DE6B7-D0DD-413C-9C57-EFF00C730BF3}" type="presParOf" srcId="{98A9575F-79A4-4186-AB38-1A4DE45B66EB}" destId="{11F3B515-D30E-498B-8633-9429A8FCD559}" srcOrd="0" destOrd="0" presId="urn:microsoft.com/office/officeart/2005/8/layout/pList1#1"/>
    <dgm:cxn modelId="{45AB31B2-39D9-4670-9EED-2A3CE45477B6}" type="presParOf" srcId="{98A9575F-79A4-4186-AB38-1A4DE45B66EB}" destId="{B2A7BE43-3F4C-4F83-8DC2-70E58CE246D9}" srcOrd="1" destOrd="0" presId="urn:microsoft.com/office/officeart/2005/8/layout/pList1#1"/>
    <dgm:cxn modelId="{822ED3F7-97F4-4E50-890F-F08C883F84CD}" type="presParOf" srcId="{9DE46389-19CB-41AE-8122-1BF33ED9C629}" destId="{91B2E1FA-2579-4210-8478-3B015810E524}" srcOrd="3" destOrd="0" presId="urn:microsoft.com/office/officeart/2005/8/layout/pList1#1"/>
    <dgm:cxn modelId="{605174BF-CAA7-460A-9DAD-BBB5F97E6646}" type="presParOf" srcId="{9DE46389-19CB-41AE-8122-1BF33ED9C629}" destId="{041630B7-4FAF-4CC7-8515-4256344B86AB}" srcOrd="4" destOrd="0" presId="urn:microsoft.com/office/officeart/2005/8/layout/pList1#1"/>
    <dgm:cxn modelId="{9EA51E54-1A7C-4D29-8FA5-D2C8E9502D15}" type="presParOf" srcId="{041630B7-4FAF-4CC7-8515-4256344B86AB}" destId="{EC98F490-841C-4BE4-866E-980E033AD04E}" srcOrd="0" destOrd="0" presId="urn:microsoft.com/office/officeart/2005/8/layout/pList1#1"/>
    <dgm:cxn modelId="{D320B013-3563-48CC-82B0-0F6CD8B07229}" type="presParOf" srcId="{041630B7-4FAF-4CC7-8515-4256344B86AB}" destId="{745A86BF-D1C7-4B79-88B7-330FE3B772A3}" srcOrd="1" destOrd="0" presId="urn:microsoft.com/office/officeart/2005/8/layout/pList1#1"/>
    <dgm:cxn modelId="{AD2B0721-F1EE-4746-B663-D0362A0A5C46}" type="presParOf" srcId="{9DE46389-19CB-41AE-8122-1BF33ED9C629}" destId="{4BBAB1C9-E1E9-488F-A798-27074397FD12}" srcOrd="5" destOrd="0" presId="urn:microsoft.com/office/officeart/2005/8/layout/pList1#1"/>
    <dgm:cxn modelId="{1C504646-E4D0-4E48-89FB-7122F32FBD2C}" type="presParOf" srcId="{9DE46389-19CB-41AE-8122-1BF33ED9C629}" destId="{0C3F8D4E-05FE-457B-B59E-0ECBE69E729E}" srcOrd="6" destOrd="0" presId="urn:microsoft.com/office/officeart/2005/8/layout/pList1#1"/>
    <dgm:cxn modelId="{B8DA7E22-53CB-485F-8119-137AFFDEC18E}" type="presParOf" srcId="{0C3F8D4E-05FE-457B-B59E-0ECBE69E729E}" destId="{97D83FC2-E5D2-4C6C-982B-51B76969D785}" srcOrd="0" destOrd="0" presId="urn:microsoft.com/office/officeart/2005/8/layout/pList1#1"/>
    <dgm:cxn modelId="{0A023518-E9D5-4492-B9DA-90EF2B456D5A}" type="presParOf" srcId="{0C3F8D4E-05FE-457B-B59E-0ECBE69E729E}" destId="{179CE415-F7CB-4617-8B97-3FDFE31BFFE1}" srcOrd="1" destOrd="0" presId="urn:microsoft.com/office/officeart/2005/8/layout/pList1#1"/>
    <dgm:cxn modelId="{5DAF9626-04BA-4D2A-B439-D87AC2CBEC91}" type="presParOf" srcId="{9DE46389-19CB-41AE-8122-1BF33ED9C629}" destId="{933C6B8D-F54B-4F0A-A204-E6E6B5FDEF9F}" srcOrd="7" destOrd="0" presId="urn:microsoft.com/office/officeart/2005/8/layout/pList1#1"/>
    <dgm:cxn modelId="{55063C8D-A11E-46C3-AAF9-BAFF1DAE1079}" type="presParOf" srcId="{9DE46389-19CB-41AE-8122-1BF33ED9C629}" destId="{A949CC98-9132-4307-AC4B-A26F7E10D4D9}" srcOrd="8" destOrd="0" presId="urn:microsoft.com/office/officeart/2005/8/layout/pList1#1"/>
    <dgm:cxn modelId="{67A7F5F1-7A7C-4AE0-942B-FBA25D82FB9C}" type="presParOf" srcId="{A949CC98-9132-4307-AC4B-A26F7E10D4D9}" destId="{470CEAA1-13A4-49AC-ACEB-CA6D5D0C9A31}" srcOrd="0" destOrd="0" presId="urn:microsoft.com/office/officeart/2005/8/layout/pList1#1"/>
    <dgm:cxn modelId="{ABC830A6-231D-414D-93BD-03506CA758C9}" type="presParOf" srcId="{A949CC98-9132-4307-AC4B-A26F7E10D4D9}" destId="{36A80F27-2237-488D-A64B-09C6F741B6C9}" srcOrd="1" destOrd="0" presId="urn:microsoft.com/office/officeart/2005/8/layout/pList1#1"/>
    <dgm:cxn modelId="{D32CB863-B049-45EC-A211-72432931DB26}" type="presParOf" srcId="{9DE46389-19CB-41AE-8122-1BF33ED9C629}" destId="{3EF6A80E-87D7-4B05-9EE0-262EC58F41D6}" srcOrd="9" destOrd="0" presId="urn:microsoft.com/office/officeart/2005/8/layout/pList1#1"/>
    <dgm:cxn modelId="{C19219FD-320C-4B92-89B4-7C8E96452FC5}" type="presParOf" srcId="{9DE46389-19CB-41AE-8122-1BF33ED9C629}" destId="{1A3EE834-8EA2-489D-98EB-5E5F72346169}" srcOrd="10" destOrd="0" presId="urn:microsoft.com/office/officeart/2005/8/layout/pList1#1"/>
    <dgm:cxn modelId="{D8090238-5D0D-495D-897A-A1842C290A16}" type="presParOf" srcId="{1A3EE834-8EA2-489D-98EB-5E5F72346169}" destId="{A8F31378-6D3F-4692-BD23-68F32C1D4154}" srcOrd="0" destOrd="0" presId="urn:microsoft.com/office/officeart/2005/8/layout/pList1#1"/>
    <dgm:cxn modelId="{763C2606-D414-47EB-B7C8-0AC358777A47}" type="presParOf" srcId="{1A3EE834-8EA2-489D-98EB-5E5F72346169}" destId="{364EF88F-EFF1-40C5-9D41-F19EC562EC6D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264F74-D3DC-4265-92FE-9FAA655584DA}" type="doc">
      <dgm:prSet loTypeId="urn:microsoft.com/office/officeart/2005/8/layout/list1" loCatId="list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044C5D87-4709-4911-BC20-07BCA41DCF3F}">
      <dgm:prSet custT="1"/>
      <dgm:spPr/>
      <dgm:t>
        <a:bodyPr/>
        <a:lstStyle/>
        <a:p>
          <a:pPr rtl="0"/>
          <a:r>
            <a:rPr lang="ru-RU" sz="1800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районе 17 образовательных учреждений:</a:t>
          </a:r>
          <a:endParaRPr lang="ru-RU" sz="1800" i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29BA6EC-7B64-490C-99A7-BF014C23F044}" type="parTrans" cxnId="{EF09B4A9-97B0-42F6-B9FF-98DBD9C1961B}">
      <dgm:prSet/>
      <dgm:spPr/>
      <dgm:t>
        <a:bodyPr/>
        <a:lstStyle/>
        <a:p>
          <a:endParaRPr lang="ru-RU"/>
        </a:p>
      </dgm:t>
    </dgm:pt>
    <dgm:pt modelId="{A75473AF-4010-4F45-8488-4F1D85885CAA}" type="sibTrans" cxnId="{EF09B4A9-97B0-42F6-B9FF-98DBD9C1961B}">
      <dgm:prSet/>
      <dgm:spPr/>
      <dgm:t>
        <a:bodyPr/>
        <a:lstStyle/>
        <a:p>
          <a:endParaRPr lang="ru-RU"/>
        </a:p>
      </dgm:t>
    </dgm:pt>
    <dgm:pt modelId="{4B8C4BC3-3353-4898-9610-F1B56B9A261A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 – общеобразовательных школ;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748BE8D-24E0-474C-814F-0A1406F58EEF}" type="parTrans" cxnId="{31F42203-220F-4CEE-87FC-920E03EC0857}">
      <dgm:prSet/>
      <dgm:spPr/>
      <dgm:t>
        <a:bodyPr/>
        <a:lstStyle/>
        <a:p>
          <a:endParaRPr lang="ru-RU"/>
        </a:p>
      </dgm:t>
    </dgm:pt>
    <dgm:pt modelId="{C7A33C6E-5B45-4727-BFA6-25793E1BB895}" type="sibTrans" cxnId="{31F42203-220F-4CEE-87FC-920E03EC0857}">
      <dgm:prSet/>
      <dgm:spPr/>
      <dgm:t>
        <a:bodyPr/>
        <a:lstStyle/>
        <a:p>
          <a:endParaRPr lang="ru-RU"/>
        </a:p>
      </dgm:t>
    </dgm:pt>
    <dgm:pt modelId="{E06F4214-7552-4724-9E61-E171880ED697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6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 – дошкольных образовательных учреждений;</a:t>
          </a:r>
          <a:endParaRPr lang="ru-RU" sz="160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25E3FC5-766D-4D1C-B93D-EF3C27085E32}" type="parTrans" cxnId="{8C16015A-3368-44A1-BBAC-DE1F7280D2CC}">
      <dgm:prSet/>
      <dgm:spPr/>
      <dgm:t>
        <a:bodyPr/>
        <a:lstStyle/>
        <a:p>
          <a:endParaRPr lang="ru-RU"/>
        </a:p>
      </dgm:t>
    </dgm:pt>
    <dgm:pt modelId="{EDAC8E7B-FB10-4ED1-9091-1D255285DE1F}" type="sibTrans" cxnId="{8C16015A-3368-44A1-BBAC-DE1F7280D2CC}">
      <dgm:prSet/>
      <dgm:spPr/>
      <dgm:t>
        <a:bodyPr/>
        <a:lstStyle/>
        <a:p>
          <a:endParaRPr lang="ru-RU"/>
        </a:p>
      </dgm:t>
    </dgm:pt>
    <dgm:pt modelId="{BEFBD29D-830C-4B61-A7F6-E9AA2D8A2FD7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– учреждений дополнительного образования детей.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9E44837-1FF0-4588-9EF6-E30A1E34C7B5}" type="parTrans" cxnId="{E23CB3AA-CE49-4418-B152-26878FF9B77B}">
      <dgm:prSet/>
      <dgm:spPr/>
      <dgm:t>
        <a:bodyPr/>
        <a:lstStyle/>
        <a:p>
          <a:endParaRPr lang="ru-RU"/>
        </a:p>
      </dgm:t>
    </dgm:pt>
    <dgm:pt modelId="{C830A52A-CF54-4F4C-AC76-A236473D7992}" type="sibTrans" cxnId="{E23CB3AA-CE49-4418-B152-26878FF9B77B}">
      <dgm:prSet/>
      <dgm:spPr/>
      <dgm:t>
        <a:bodyPr/>
        <a:lstStyle/>
        <a:p>
          <a:endParaRPr lang="ru-RU"/>
        </a:p>
      </dgm:t>
    </dgm:pt>
    <dgm:pt modelId="{752DAFD2-8558-4347-A266-C871FCCF0DB7}" type="pres">
      <dgm:prSet presAssocID="{7F264F74-D3DC-4265-92FE-9FAA655584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F7FA8-1CEF-4239-A4DF-807AEBAC466A}" type="pres">
      <dgm:prSet presAssocID="{044C5D87-4709-4911-BC20-07BCA41DCF3F}" presName="parentLin" presStyleCnt="0"/>
      <dgm:spPr/>
      <dgm:t>
        <a:bodyPr/>
        <a:lstStyle/>
        <a:p>
          <a:endParaRPr lang="ru-RU"/>
        </a:p>
      </dgm:t>
    </dgm:pt>
    <dgm:pt modelId="{201AA09D-D463-4EAE-A781-239B03D4F682}" type="pres">
      <dgm:prSet presAssocID="{044C5D87-4709-4911-BC20-07BCA41DCF3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660F8F8-43AA-4B4A-B571-CCB02C4D09C8}" type="pres">
      <dgm:prSet presAssocID="{044C5D87-4709-4911-BC20-07BCA41DCF3F}" presName="parentText" presStyleLbl="node1" presStyleIdx="0" presStyleCnt="4" custScaleX="124800" custLinFactNeighborX="11316" custLinFactNeighborY="28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956E2-566A-43D0-9381-C1397024B459}" type="pres">
      <dgm:prSet presAssocID="{044C5D87-4709-4911-BC20-07BCA41DCF3F}" presName="negativeSpace" presStyleCnt="0"/>
      <dgm:spPr/>
      <dgm:t>
        <a:bodyPr/>
        <a:lstStyle/>
        <a:p>
          <a:endParaRPr lang="ru-RU"/>
        </a:p>
      </dgm:t>
    </dgm:pt>
    <dgm:pt modelId="{7578B722-6D27-4D6F-8B84-013A5211E493}" type="pres">
      <dgm:prSet presAssocID="{044C5D87-4709-4911-BC20-07BCA41DCF3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153B2-C432-4B95-922D-C3838190B625}" type="pres">
      <dgm:prSet presAssocID="{A75473AF-4010-4F45-8488-4F1D85885CAA}" presName="spaceBetweenRectangles" presStyleCnt="0"/>
      <dgm:spPr/>
      <dgm:t>
        <a:bodyPr/>
        <a:lstStyle/>
        <a:p>
          <a:endParaRPr lang="ru-RU"/>
        </a:p>
      </dgm:t>
    </dgm:pt>
    <dgm:pt modelId="{69F7D001-1B3B-465D-9F4F-C3A3C96A4079}" type="pres">
      <dgm:prSet presAssocID="{4B8C4BC3-3353-4898-9610-F1B56B9A261A}" presName="parentLin" presStyleCnt="0"/>
      <dgm:spPr/>
      <dgm:t>
        <a:bodyPr/>
        <a:lstStyle/>
        <a:p>
          <a:endParaRPr lang="ru-RU"/>
        </a:p>
      </dgm:t>
    </dgm:pt>
    <dgm:pt modelId="{5332668A-CAC2-4286-A45E-28A1095315ED}" type="pres">
      <dgm:prSet presAssocID="{4B8C4BC3-3353-4898-9610-F1B56B9A261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D0E2622-6E38-47A1-A55D-C7550DFEE506}" type="pres">
      <dgm:prSet presAssocID="{4B8C4BC3-3353-4898-9610-F1B56B9A261A}" presName="parentText" presStyleLbl="node1" presStyleIdx="1" presStyleCnt="4" custLinFactNeighborX="24002" custLinFactNeighborY="7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6BC9F-5AD8-45BC-A278-2BBBE749B9E5}" type="pres">
      <dgm:prSet presAssocID="{4B8C4BC3-3353-4898-9610-F1B56B9A261A}" presName="negativeSpace" presStyleCnt="0"/>
      <dgm:spPr/>
      <dgm:t>
        <a:bodyPr/>
        <a:lstStyle/>
        <a:p>
          <a:endParaRPr lang="ru-RU"/>
        </a:p>
      </dgm:t>
    </dgm:pt>
    <dgm:pt modelId="{65801864-55BE-48B3-ADFF-F879CBDB54E1}" type="pres">
      <dgm:prSet presAssocID="{4B8C4BC3-3353-4898-9610-F1B56B9A261A}" presName="childText" presStyleLbl="conFgAcc1" presStyleIdx="1" presStyleCnt="4" custLinFactY="-678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3807C-793E-42A4-A5AF-63C08BA2F0E4}" type="pres">
      <dgm:prSet presAssocID="{C7A33C6E-5B45-4727-BFA6-25793E1BB895}" presName="spaceBetweenRectangles" presStyleCnt="0"/>
      <dgm:spPr/>
      <dgm:t>
        <a:bodyPr/>
        <a:lstStyle/>
        <a:p>
          <a:endParaRPr lang="ru-RU"/>
        </a:p>
      </dgm:t>
    </dgm:pt>
    <dgm:pt modelId="{EFCA6648-4BB2-4A99-B1D2-D69DBC469BFF}" type="pres">
      <dgm:prSet presAssocID="{E06F4214-7552-4724-9E61-E171880ED697}" presName="parentLin" presStyleCnt="0"/>
      <dgm:spPr/>
      <dgm:t>
        <a:bodyPr/>
        <a:lstStyle/>
        <a:p>
          <a:endParaRPr lang="ru-RU"/>
        </a:p>
      </dgm:t>
    </dgm:pt>
    <dgm:pt modelId="{6D386285-062A-4D92-81FA-A15256B65151}" type="pres">
      <dgm:prSet presAssocID="{E06F4214-7552-4724-9E61-E171880ED69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F652721-6B01-4BF9-BEB8-E3F98B65D2BB}" type="pres">
      <dgm:prSet presAssocID="{E06F4214-7552-4724-9E61-E171880ED697}" presName="parentText" presStyleLbl="node1" presStyleIdx="2" presStyleCnt="4" custScaleX="117949" custScaleY="123424" custLinFactNeighborX="24002" custLinFactNeighborY="-160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18F0E-0771-41C5-AA27-A83EDC3CC1B6}" type="pres">
      <dgm:prSet presAssocID="{E06F4214-7552-4724-9E61-E171880ED697}" presName="negativeSpace" presStyleCnt="0"/>
      <dgm:spPr/>
      <dgm:t>
        <a:bodyPr/>
        <a:lstStyle/>
        <a:p>
          <a:endParaRPr lang="ru-RU"/>
        </a:p>
      </dgm:t>
    </dgm:pt>
    <dgm:pt modelId="{9173E5F1-B5C3-4DA8-8C02-9CF9423C63E6}" type="pres">
      <dgm:prSet presAssocID="{E06F4214-7552-4724-9E61-E171880ED697}" presName="childText" presStyleLbl="conFgAcc1" presStyleIdx="2" presStyleCnt="4" custLinFactY="-39770" custLinFactNeighborX="-124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5C9C7-3074-48A8-BC93-3F5724DE7FAA}" type="pres">
      <dgm:prSet presAssocID="{EDAC8E7B-FB10-4ED1-9091-1D255285DE1F}" presName="spaceBetweenRectangles" presStyleCnt="0"/>
      <dgm:spPr/>
      <dgm:t>
        <a:bodyPr/>
        <a:lstStyle/>
        <a:p>
          <a:endParaRPr lang="ru-RU"/>
        </a:p>
      </dgm:t>
    </dgm:pt>
    <dgm:pt modelId="{7CCFF920-0D1E-4BD6-89E3-67F18E45BB39}" type="pres">
      <dgm:prSet presAssocID="{BEFBD29D-830C-4B61-A7F6-E9AA2D8A2FD7}" presName="parentLin" presStyleCnt="0"/>
      <dgm:spPr/>
      <dgm:t>
        <a:bodyPr/>
        <a:lstStyle/>
        <a:p>
          <a:endParaRPr lang="ru-RU"/>
        </a:p>
      </dgm:t>
    </dgm:pt>
    <dgm:pt modelId="{B396B2EC-A55A-471D-BDBB-462E5C27E2E2}" type="pres">
      <dgm:prSet presAssocID="{BEFBD29D-830C-4B61-A7F6-E9AA2D8A2FD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BC0F865-9B1F-4B95-8942-DDBFC201B853}" type="pres">
      <dgm:prSet presAssocID="{BEFBD29D-830C-4B61-A7F6-E9AA2D8A2FD7}" presName="parentText" presStyleLbl="node1" presStyleIdx="3" presStyleCnt="4" custLinFactNeighborX="24002" custLinFactNeighborY="-442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50BDD-22AE-413F-81DA-1583F9E9C04B}" type="pres">
      <dgm:prSet presAssocID="{BEFBD29D-830C-4B61-A7F6-E9AA2D8A2FD7}" presName="negativeSpace" presStyleCnt="0"/>
      <dgm:spPr/>
      <dgm:t>
        <a:bodyPr/>
        <a:lstStyle/>
        <a:p>
          <a:endParaRPr lang="ru-RU"/>
        </a:p>
      </dgm:t>
    </dgm:pt>
    <dgm:pt modelId="{3F1780AF-3EF8-464A-ABF4-1F09BA3A09F8}" type="pres">
      <dgm:prSet presAssocID="{BEFBD29D-830C-4B61-A7F6-E9AA2D8A2FD7}" presName="childText" presStyleLbl="conFgAcc1" presStyleIdx="3" presStyleCnt="4" custLinFactY="-2998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16015A-3368-44A1-BBAC-DE1F7280D2CC}" srcId="{7F264F74-D3DC-4265-92FE-9FAA655584DA}" destId="{E06F4214-7552-4724-9E61-E171880ED697}" srcOrd="2" destOrd="0" parTransId="{F25E3FC5-766D-4D1C-B93D-EF3C27085E32}" sibTransId="{EDAC8E7B-FB10-4ED1-9091-1D255285DE1F}"/>
    <dgm:cxn modelId="{8D6EDD0E-12F6-46AC-9DCC-A0F23CDD5764}" type="presOf" srcId="{7F264F74-D3DC-4265-92FE-9FAA655584DA}" destId="{752DAFD2-8558-4347-A266-C871FCCF0DB7}" srcOrd="0" destOrd="0" presId="urn:microsoft.com/office/officeart/2005/8/layout/list1"/>
    <dgm:cxn modelId="{31F42203-220F-4CEE-87FC-920E03EC0857}" srcId="{7F264F74-D3DC-4265-92FE-9FAA655584DA}" destId="{4B8C4BC3-3353-4898-9610-F1B56B9A261A}" srcOrd="1" destOrd="0" parTransId="{D748BE8D-24E0-474C-814F-0A1406F58EEF}" sibTransId="{C7A33C6E-5B45-4727-BFA6-25793E1BB895}"/>
    <dgm:cxn modelId="{EF8EC6C3-78AA-46E9-A3D6-18B922FC23E4}" type="presOf" srcId="{044C5D87-4709-4911-BC20-07BCA41DCF3F}" destId="{201AA09D-D463-4EAE-A781-239B03D4F682}" srcOrd="0" destOrd="0" presId="urn:microsoft.com/office/officeart/2005/8/layout/list1"/>
    <dgm:cxn modelId="{E23CB3AA-CE49-4418-B152-26878FF9B77B}" srcId="{7F264F74-D3DC-4265-92FE-9FAA655584DA}" destId="{BEFBD29D-830C-4B61-A7F6-E9AA2D8A2FD7}" srcOrd="3" destOrd="0" parTransId="{D9E44837-1FF0-4588-9EF6-E30A1E34C7B5}" sibTransId="{C830A52A-CF54-4F4C-AC76-A236473D7992}"/>
    <dgm:cxn modelId="{9FF4351D-8C24-4A0A-BA89-0708EEA3EB7A}" type="presOf" srcId="{E06F4214-7552-4724-9E61-E171880ED697}" destId="{EF652721-6B01-4BF9-BEB8-E3F98B65D2BB}" srcOrd="1" destOrd="0" presId="urn:microsoft.com/office/officeart/2005/8/layout/list1"/>
    <dgm:cxn modelId="{858577BB-F633-4D4B-898F-528F29AA332A}" type="presOf" srcId="{044C5D87-4709-4911-BC20-07BCA41DCF3F}" destId="{3660F8F8-43AA-4B4A-B571-CCB02C4D09C8}" srcOrd="1" destOrd="0" presId="urn:microsoft.com/office/officeart/2005/8/layout/list1"/>
    <dgm:cxn modelId="{0A392654-AEA9-4AB6-B756-05F99384ADDB}" type="presOf" srcId="{BEFBD29D-830C-4B61-A7F6-E9AA2D8A2FD7}" destId="{4BC0F865-9B1F-4B95-8942-DDBFC201B853}" srcOrd="1" destOrd="0" presId="urn:microsoft.com/office/officeart/2005/8/layout/list1"/>
    <dgm:cxn modelId="{AF9B3DC9-DB7A-4AC9-B538-99997A20CD2A}" type="presOf" srcId="{BEFBD29D-830C-4B61-A7F6-E9AA2D8A2FD7}" destId="{B396B2EC-A55A-471D-BDBB-462E5C27E2E2}" srcOrd="0" destOrd="0" presId="urn:microsoft.com/office/officeart/2005/8/layout/list1"/>
    <dgm:cxn modelId="{1D1AFB3C-C550-4F90-9266-3815DB15291F}" type="presOf" srcId="{E06F4214-7552-4724-9E61-E171880ED697}" destId="{6D386285-062A-4D92-81FA-A15256B65151}" srcOrd="0" destOrd="0" presId="urn:microsoft.com/office/officeart/2005/8/layout/list1"/>
    <dgm:cxn modelId="{EF09B4A9-97B0-42F6-B9FF-98DBD9C1961B}" srcId="{7F264F74-D3DC-4265-92FE-9FAA655584DA}" destId="{044C5D87-4709-4911-BC20-07BCA41DCF3F}" srcOrd="0" destOrd="0" parTransId="{A29BA6EC-7B64-490C-99A7-BF014C23F044}" sibTransId="{A75473AF-4010-4F45-8488-4F1D85885CAA}"/>
    <dgm:cxn modelId="{9380ADEB-B354-4242-AAEB-0AAB26C574EF}" type="presOf" srcId="{4B8C4BC3-3353-4898-9610-F1B56B9A261A}" destId="{5332668A-CAC2-4286-A45E-28A1095315ED}" srcOrd="0" destOrd="0" presId="urn:microsoft.com/office/officeart/2005/8/layout/list1"/>
    <dgm:cxn modelId="{236B60AC-8895-449F-A1CA-969084760186}" type="presOf" srcId="{4B8C4BC3-3353-4898-9610-F1B56B9A261A}" destId="{1D0E2622-6E38-47A1-A55D-C7550DFEE506}" srcOrd="1" destOrd="0" presId="urn:microsoft.com/office/officeart/2005/8/layout/list1"/>
    <dgm:cxn modelId="{B9D99469-B0FC-4662-BB04-59069D7FF0BC}" type="presParOf" srcId="{752DAFD2-8558-4347-A266-C871FCCF0DB7}" destId="{2E7F7FA8-1CEF-4239-A4DF-807AEBAC466A}" srcOrd="0" destOrd="0" presId="urn:microsoft.com/office/officeart/2005/8/layout/list1"/>
    <dgm:cxn modelId="{43A7A5B6-02FF-4F69-B6CC-F024C9F41BC3}" type="presParOf" srcId="{2E7F7FA8-1CEF-4239-A4DF-807AEBAC466A}" destId="{201AA09D-D463-4EAE-A781-239B03D4F682}" srcOrd="0" destOrd="0" presId="urn:microsoft.com/office/officeart/2005/8/layout/list1"/>
    <dgm:cxn modelId="{4D4ED1BF-7C93-444A-B893-E612974D97E8}" type="presParOf" srcId="{2E7F7FA8-1CEF-4239-A4DF-807AEBAC466A}" destId="{3660F8F8-43AA-4B4A-B571-CCB02C4D09C8}" srcOrd="1" destOrd="0" presId="urn:microsoft.com/office/officeart/2005/8/layout/list1"/>
    <dgm:cxn modelId="{341FCA79-AFA0-43C6-9A03-606AF2E3E788}" type="presParOf" srcId="{752DAFD2-8558-4347-A266-C871FCCF0DB7}" destId="{967956E2-566A-43D0-9381-C1397024B459}" srcOrd="1" destOrd="0" presId="urn:microsoft.com/office/officeart/2005/8/layout/list1"/>
    <dgm:cxn modelId="{DC58B242-0E34-4497-A090-99B0CD8A4139}" type="presParOf" srcId="{752DAFD2-8558-4347-A266-C871FCCF0DB7}" destId="{7578B722-6D27-4D6F-8B84-013A5211E493}" srcOrd="2" destOrd="0" presId="urn:microsoft.com/office/officeart/2005/8/layout/list1"/>
    <dgm:cxn modelId="{C5A2AB72-9E8C-4CA2-B2C6-DA59C9ACDFEE}" type="presParOf" srcId="{752DAFD2-8558-4347-A266-C871FCCF0DB7}" destId="{73B153B2-C432-4B95-922D-C3838190B625}" srcOrd="3" destOrd="0" presId="urn:microsoft.com/office/officeart/2005/8/layout/list1"/>
    <dgm:cxn modelId="{7B1AF934-A333-4B57-B7D4-C252D2CDD90C}" type="presParOf" srcId="{752DAFD2-8558-4347-A266-C871FCCF0DB7}" destId="{69F7D001-1B3B-465D-9F4F-C3A3C96A4079}" srcOrd="4" destOrd="0" presId="urn:microsoft.com/office/officeart/2005/8/layout/list1"/>
    <dgm:cxn modelId="{0EDFF4DA-70ED-4A76-83C9-9BFC339264EA}" type="presParOf" srcId="{69F7D001-1B3B-465D-9F4F-C3A3C96A4079}" destId="{5332668A-CAC2-4286-A45E-28A1095315ED}" srcOrd="0" destOrd="0" presId="urn:microsoft.com/office/officeart/2005/8/layout/list1"/>
    <dgm:cxn modelId="{B94D4F70-74E7-42E6-8212-04A587F90196}" type="presParOf" srcId="{69F7D001-1B3B-465D-9F4F-C3A3C96A4079}" destId="{1D0E2622-6E38-47A1-A55D-C7550DFEE506}" srcOrd="1" destOrd="0" presId="urn:microsoft.com/office/officeart/2005/8/layout/list1"/>
    <dgm:cxn modelId="{B0908769-5079-4D59-BD11-1FCA5929ACF1}" type="presParOf" srcId="{752DAFD2-8558-4347-A266-C871FCCF0DB7}" destId="{4446BC9F-5AD8-45BC-A278-2BBBE749B9E5}" srcOrd="5" destOrd="0" presId="urn:microsoft.com/office/officeart/2005/8/layout/list1"/>
    <dgm:cxn modelId="{C86556C5-C0E3-4990-86A3-659F5721879C}" type="presParOf" srcId="{752DAFD2-8558-4347-A266-C871FCCF0DB7}" destId="{65801864-55BE-48B3-ADFF-F879CBDB54E1}" srcOrd="6" destOrd="0" presId="urn:microsoft.com/office/officeart/2005/8/layout/list1"/>
    <dgm:cxn modelId="{F18C8858-F39A-4FC9-A7DD-BE7AA5861824}" type="presParOf" srcId="{752DAFD2-8558-4347-A266-C871FCCF0DB7}" destId="{24D3807C-793E-42A4-A5AF-63C08BA2F0E4}" srcOrd="7" destOrd="0" presId="urn:microsoft.com/office/officeart/2005/8/layout/list1"/>
    <dgm:cxn modelId="{DFFD0284-DB68-4148-99E5-51AB1F0DC31A}" type="presParOf" srcId="{752DAFD2-8558-4347-A266-C871FCCF0DB7}" destId="{EFCA6648-4BB2-4A99-B1D2-D69DBC469BFF}" srcOrd="8" destOrd="0" presId="urn:microsoft.com/office/officeart/2005/8/layout/list1"/>
    <dgm:cxn modelId="{6DE85B4F-007D-4E71-95B7-EABD219BE3E0}" type="presParOf" srcId="{EFCA6648-4BB2-4A99-B1D2-D69DBC469BFF}" destId="{6D386285-062A-4D92-81FA-A15256B65151}" srcOrd="0" destOrd="0" presId="urn:microsoft.com/office/officeart/2005/8/layout/list1"/>
    <dgm:cxn modelId="{D2A2268C-2817-4ADD-82EE-863498637504}" type="presParOf" srcId="{EFCA6648-4BB2-4A99-B1D2-D69DBC469BFF}" destId="{EF652721-6B01-4BF9-BEB8-E3F98B65D2BB}" srcOrd="1" destOrd="0" presId="urn:microsoft.com/office/officeart/2005/8/layout/list1"/>
    <dgm:cxn modelId="{C1405FB6-A546-4B89-BCAC-BE0813ADC6E2}" type="presParOf" srcId="{752DAFD2-8558-4347-A266-C871FCCF0DB7}" destId="{EEC18F0E-0771-41C5-AA27-A83EDC3CC1B6}" srcOrd="9" destOrd="0" presId="urn:microsoft.com/office/officeart/2005/8/layout/list1"/>
    <dgm:cxn modelId="{D812EA39-E76F-43FC-A452-EE9445AE697D}" type="presParOf" srcId="{752DAFD2-8558-4347-A266-C871FCCF0DB7}" destId="{9173E5F1-B5C3-4DA8-8C02-9CF9423C63E6}" srcOrd="10" destOrd="0" presId="urn:microsoft.com/office/officeart/2005/8/layout/list1"/>
    <dgm:cxn modelId="{23F4DB6C-7861-4AA8-880B-CA3CF8491DEB}" type="presParOf" srcId="{752DAFD2-8558-4347-A266-C871FCCF0DB7}" destId="{20D5C9C7-3074-48A8-BC93-3F5724DE7FAA}" srcOrd="11" destOrd="0" presId="urn:microsoft.com/office/officeart/2005/8/layout/list1"/>
    <dgm:cxn modelId="{F25C242C-22F6-4D63-AD63-D1DE70B32211}" type="presParOf" srcId="{752DAFD2-8558-4347-A266-C871FCCF0DB7}" destId="{7CCFF920-0D1E-4BD6-89E3-67F18E45BB39}" srcOrd="12" destOrd="0" presId="urn:microsoft.com/office/officeart/2005/8/layout/list1"/>
    <dgm:cxn modelId="{4EF64430-9FD0-427B-ADD0-EAB5284C46F9}" type="presParOf" srcId="{7CCFF920-0D1E-4BD6-89E3-67F18E45BB39}" destId="{B396B2EC-A55A-471D-BDBB-462E5C27E2E2}" srcOrd="0" destOrd="0" presId="urn:microsoft.com/office/officeart/2005/8/layout/list1"/>
    <dgm:cxn modelId="{8B8BEE1C-8E46-4E8F-96D4-CB64BA98ECEF}" type="presParOf" srcId="{7CCFF920-0D1E-4BD6-89E3-67F18E45BB39}" destId="{4BC0F865-9B1F-4B95-8942-DDBFC201B853}" srcOrd="1" destOrd="0" presId="urn:microsoft.com/office/officeart/2005/8/layout/list1"/>
    <dgm:cxn modelId="{67C01F73-A6F6-4EF5-94F0-4C94B0B38BDF}" type="presParOf" srcId="{752DAFD2-8558-4347-A266-C871FCCF0DB7}" destId="{C4F50BDD-22AE-413F-81DA-1583F9E9C04B}" srcOrd="13" destOrd="0" presId="urn:microsoft.com/office/officeart/2005/8/layout/list1"/>
    <dgm:cxn modelId="{69C28F3D-432D-4C7B-B3DC-C6B15AFC7CCB}" type="presParOf" srcId="{752DAFD2-8558-4347-A266-C871FCCF0DB7}" destId="{3F1780AF-3EF8-464A-ABF4-1F09BA3A09F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1720992-616A-41CD-A8C5-A7C1D4BB54C3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99D8B-B100-4D3E-9AA3-84109186CDE1}">
      <dsp:nvSpPr>
        <dsp:cNvPr id="0" name=""/>
        <dsp:cNvSpPr/>
      </dsp:nvSpPr>
      <dsp:spPr>
        <a:xfrm>
          <a:off x="-3025851" y="-465956"/>
          <a:ext cx="3609569" cy="3609569"/>
        </a:xfrm>
        <a:prstGeom prst="blockArc">
          <a:avLst>
            <a:gd name="adj1" fmla="val 18900000"/>
            <a:gd name="adj2" fmla="val 2700000"/>
            <a:gd name="adj3" fmla="val 59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084FE-169A-4E23-BE8D-4EB625E44042}">
      <dsp:nvSpPr>
        <dsp:cNvPr id="0" name=""/>
        <dsp:cNvSpPr/>
      </dsp:nvSpPr>
      <dsp:spPr>
        <a:xfrm>
          <a:off x="219212" y="141005"/>
          <a:ext cx="3635929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Месторождения: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212" y="141005"/>
        <a:ext cx="3635929" cy="281903"/>
      </dsp:txXfrm>
    </dsp:sp>
    <dsp:sp modelId="{7BE8354F-56ED-4B4C-93D4-98AECB6B0575}">
      <dsp:nvSpPr>
        <dsp:cNvPr id="0" name=""/>
        <dsp:cNvSpPr/>
      </dsp:nvSpPr>
      <dsp:spPr>
        <a:xfrm>
          <a:off x="43022" y="105767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B89F677-D946-4C73-8D13-07DB843779FC}">
      <dsp:nvSpPr>
        <dsp:cNvPr id="0" name=""/>
        <dsp:cNvSpPr/>
      </dsp:nvSpPr>
      <dsp:spPr>
        <a:xfrm>
          <a:off x="451097" y="563807"/>
          <a:ext cx="3404044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бурый уголь;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097" y="563807"/>
        <a:ext cx="3404044" cy="281903"/>
      </dsp:txXfrm>
    </dsp:sp>
    <dsp:sp modelId="{ABE4103C-EE37-4319-A218-9B3587AE9125}">
      <dsp:nvSpPr>
        <dsp:cNvPr id="0" name=""/>
        <dsp:cNvSpPr/>
      </dsp:nvSpPr>
      <dsp:spPr>
        <a:xfrm>
          <a:off x="274907" y="528569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55CD1FA-C1E6-49E5-B927-3F42F57519BB}">
      <dsp:nvSpPr>
        <dsp:cNvPr id="0" name=""/>
        <dsp:cNvSpPr/>
      </dsp:nvSpPr>
      <dsp:spPr>
        <a:xfrm>
          <a:off x="557132" y="986609"/>
          <a:ext cx="3298008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плавиковый шпат;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32" y="986609"/>
        <a:ext cx="3298008" cy="281903"/>
      </dsp:txXfrm>
    </dsp:sp>
    <dsp:sp modelId="{545F95C3-804F-479F-83ED-3C48C71BCD56}">
      <dsp:nvSpPr>
        <dsp:cNvPr id="0" name=""/>
        <dsp:cNvSpPr/>
      </dsp:nvSpPr>
      <dsp:spPr>
        <a:xfrm>
          <a:off x="380942" y="951371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1249A32-9024-42DE-AD3F-6E0F8FF785CE}">
      <dsp:nvSpPr>
        <dsp:cNvPr id="0" name=""/>
        <dsp:cNvSpPr/>
      </dsp:nvSpPr>
      <dsp:spPr>
        <a:xfrm>
          <a:off x="557132" y="1409143"/>
          <a:ext cx="3298008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цеолит;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32" y="1409143"/>
        <a:ext cx="3298008" cy="281903"/>
      </dsp:txXfrm>
    </dsp:sp>
    <dsp:sp modelId="{9FB33D60-833F-4792-85BB-7033130445E3}">
      <dsp:nvSpPr>
        <dsp:cNvPr id="0" name=""/>
        <dsp:cNvSpPr/>
      </dsp:nvSpPr>
      <dsp:spPr>
        <a:xfrm>
          <a:off x="380942" y="1373905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C288B0B-D378-4C3E-B74E-90C01E6CB7D9}">
      <dsp:nvSpPr>
        <dsp:cNvPr id="0" name=""/>
        <dsp:cNvSpPr/>
      </dsp:nvSpPr>
      <dsp:spPr>
        <a:xfrm>
          <a:off x="451097" y="1831945"/>
          <a:ext cx="3404044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строительные камни;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097" y="1831945"/>
        <a:ext cx="3404044" cy="281903"/>
      </dsp:txXfrm>
    </dsp:sp>
    <dsp:sp modelId="{A42E73C4-58F9-4F31-A544-1364AAACE654}">
      <dsp:nvSpPr>
        <dsp:cNvPr id="0" name=""/>
        <dsp:cNvSpPr/>
      </dsp:nvSpPr>
      <dsp:spPr>
        <a:xfrm>
          <a:off x="274907" y="1796707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03593E2-DE3A-4DA0-904D-30ADF9BA3BEB}">
      <dsp:nvSpPr>
        <dsp:cNvPr id="0" name=""/>
        <dsp:cNvSpPr/>
      </dsp:nvSpPr>
      <dsp:spPr>
        <a:xfrm>
          <a:off x="219212" y="2254747"/>
          <a:ext cx="3635929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песок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212" y="2254747"/>
        <a:ext cx="3635929" cy="281903"/>
      </dsp:txXfrm>
    </dsp:sp>
    <dsp:sp modelId="{14A219EC-231F-4DEE-8AD9-592A338BF68D}">
      <dsp:nvSpPr>
        <dsp:cNvPr id="0" name=""/>
        <dsp:cNvSpPr/>
      </dsp:nvSpPr>
      <dsp:spPr>
        <a:xfrm>
          <a:off x="43022" y="2219509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05F82-0D1A-4523-BCFE-F661CDEFCBBB}">
      <dsp:nvSpPr>
        <dsp:cNvPr id="0" name=""/>
        <dsp:cNvSpPr/>
      </dsp:nvSpPr>
      <dsp:spPr>
        <a:xfrm>
          <a:off x="122641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264AAD-4AFB-4E58-9416-5AE87737F738}">
      <dsp:nvSpPr>
        <dsp:cNvPr id="0" name=""/>
        <dsp:cNvSpPr/>
      </dsp:nvSpPr>
      <dsp:spPr>
        <a:xfrm>
          <a:off x="122641" y="1795955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latin typeface="Times New Roman" pitchFamily="18" charset="0"/>
              <a:cs typeface="Times New Roman" pitchFamily="18" charset="0"/>
            </a:rPr>
            <a:t>На территории расположены:</a:t>
          </a:r>
          <a:endParaRPr lang="ru-RU" sz="2000" b="1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641" y="1795955"/>
        <a:ext cx="2606373" cy="966964"/>
      </dsp:txXfrm>
    </dsp:sp>
    <dsp:sp modelId="{11F3B515-D30E-498B-8633-9429A8FCD559}">
      <dsp:nvSpPr>
        <dsp:cNvPr id="0" name=""/>
        <dsp:cNvSpPr/>
      </dsp:nvSpPr>
      <dsp:spPr>
        <a:xfrm>
          <a:off x="2989761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A7BE43-3F4C-4F83-8DC2-70E58CE246D9}">
      <dsp:nvSpPr>
        <dsp:cNvPr id="0" name=""/>
        <dsp:cNvSpPr/>
      </dsp:nvSpPr>
      <dsp:spPr>
        <a:xfrm>
          <a:off x="2989761" y="1795955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- заповедник «Березовая грива»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89761" y="1795955"/>
        <a:ext cx="2606373" cy="966964"/>
      </dsp:txXfrm>
    </dsp:sp>
    <dsp:sp modelId="{EC98F490-841C-4BE4-866E-980E033AD04E}">
      <dsp:nvSpPr>
        <dsp:cNvPr id="0" name=""/>
        <dsp:cNvSpPr/>
      </dsp:nvSpPr>
      <dsp:spPr>
        <a:xfrm>
          <a:off x="6135933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A86BF-D1C7-4B79-88B7-330FE3B772A3}">
      <dsp:nvSpPr>
        <dsp:cNvPr id="0" name=""/>
        <dsp:cNvSpPr/>
      </dsp:nvSpPr>
      <dsp:spPr>
        <a:xfrm>
          <a:off x="5856882" y="1795955"/>
          <a:ext cx="3164476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- государственные памятники природы - соленое озеро «</a:t>
          </a:r>
          <a:r>
            <a:rPr lang="ru-RU" sz="1600" b="0" kern="1200" dirty="0" err="1" smtClean="0">
              <a:latin typeface="Times New Roman" pitchFamily="18" charset="0"/>
              <a:cs typeface="Times New Roman" pitchFamily="18" charset="0"/>
            </a:rPr>
            <a:t>Барун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kern="1200" dirty="0" err="1" smtClean="0">
              <a:latin typeface="Times New Roman" pitchFamily="18" charset="0"/>
              <a:cs typeface="Times New Roman" pitchFamily="18" charset="0"/>
            </a:rPr>
            <a:t>Шывыртуй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56882" y="1795955"/>
        <a:ext cx="3164476" cy="966964"/>
      </dsp:txXfrm>
    </dsp:sp>
    <dsp:sp modelId="{97D83FC2-E5D2-4C6C-982B-51B76969D785}">
      <dsp:nvSpPr>
        <dsp:cNvPr id="0" name=""/>
        <dsp:cNvSpPr/>
      </dsp:nvSpPr>
      <dsp:spPr>
        <a:xfrm>
          <a:off x="401692" y="3023557"/>
          <a:ext cx="2606373" cy="1795791"/>
        </a:xfrm>
        <a:prstGeom prst="roundRect">
          <a:avLst/>
        </a:prstGeom>
        <a:blipFill>
          <a:blip xmlns:r="http://schemas.openxmlformats.org/officeDocument/2006/relationships" r:embed="rId4">
            <a:extLst/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9CE415-F7CB-4617-8B97-3FDFE31BFFE1}">
      <dsp:nvSpPr>
        <dsp:cNvPr id="0" name=""/>
        <dsp:cNvSpPr/>
      </dsp:nvSpPr>
      <dsp:spPr>
        <a:xfrm>
          <a:off x="401692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err="1" smtClean="0">
              <a:latin typeface="Times New Roman" pitchFamily="18" charset="0"/>
              <a:cs typeface="Times New Roman" pitchFamily="18" charset="0"/>
            </a:rPr>
            <a:t>Даурский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заповедник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692" y="4819349"/>
        <a:ext cx="2606373" cy="966964"/>
      </dsp:txXfrm>
    </dsp:sp>
    <dsp:sp modelId="{470CEAA1-13A4-49AC-ACEB-CA6D5D0C9A31}">
      <dsp:nvSpPr>
        <dsp:cNvPr id="0" name=""/>
        <dsp:cNvSpPr/>
      </dsp:nvSpPr>
      <dsp:spPr>
        <a:xfrm>
          <a:off x="3268813" y="3023557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A80F27-2237-488D-A64B-09C6F741B6C9}">
      <dsp:nvSpPr>
        <dsp:cNvPr id="0" name=""/>
        <dsp:cNvSpPr/>
      </dsp:nvSpPr>
      <dsp:spPr>
        <a:xfrm>
          <a:off x="3268813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- пойма реки Аргунь.1620 км, впадает в реку Амур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8813" y="4819349"/>
        <a:ext cx="2606373" cy="966964"/>
      </dsp:txXfrm>
    </dsp:sp>
    <dsp:sp modelId="{A8F31378-6D3F-4692-BD23-68F32C1D4154}">
      <dsp:nvSpPr>
        <dsp:cNvPr id="0" name=""/>
        <dsp:cNvSpPr/>
      </dsp:nvSpPr>
      <dsp:spPr>
        <a:xfrm>
          <a:off x="6135933" y="3023557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EF88F-EFF1-40C5-9D41-F19EC562EC6D}">
      <dsp:nvSpPr>
        <dsp:cNvPr id="0" name=""/>
        <dsp:cNvSpPr/>
      </dsp:nvSpPr>
      <dsp:spPr>
        <a:xfrm>
          <a:off x="6135933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Водные ресурсы, природные заповедники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35933" y="4819349"/>
        <a:ext cx="2606373" cy="966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8B722-6D27-4D6F-8B84-013A5211E493}">
      <dsp:nvSpPr>
        <dsp:cNvPr id="0" name=""/>
        <dsp:cNvSpPr/>
      </dsp:nvSpPr>
      <dsp:spPr>
        <a:xfrm>
          <a:off x="0" y="217120"/>
          <a:ext cx="576103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0F8F8-43AA-4B4A-B571-CCB02C4D09C8}">
      <dsp:nvSpPr>
        <dsp:cNvPr id="0" name=""/>
        <dsp:cNvSpPr/>
      </dsp:nvSpPr>
      <dsp:spPr>
        <a:xfrm>
          <a:off x="320647" y="136495"/>
          <a:ext cx="503284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районе 17 образовательных учреждений:</a:t>
          </a:r>
          <a:endParaRPr lang="ru-RU" sz="1800" i="1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9381" y="155229"/>
        <a:ext cx="4995374" cy="346292"/>
      </dsp:txXfrm>
    </dsp:sp>
    <dsp:sp modelId="{65801864-55BE-48B3-ADFF-F879CBDB54E1}">
      <dsp:nvSpPr>
        <dsp:cNvPr id="0" name=""/>
        <dsp:cNvSpPr/>
      </dsp:nvSpPr>
      <dsp:spPr>
        <a:xfrm>
          <a:off x="0" y="714378"/>
          <a:ext cx="576103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E2622-6E38-47A1-A55D-C7550DFEE506}">
      <dsp:nvSpPr>
        <dsp:cNvPr id="0" name=""/>
        <dsp:cNvSpPr/>
      </dsp:nvSpPr>
      <dsp:spPr>
        <a:xfrm>
          <a:off x="357190" y="642942"/>
          <a:ext cx="403272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 – общеобразовательных школ;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75924" y="661676"/>
        <a:ext cx="3995258" cy="346292"/>
      </dsp:txXfrm>
    </dsp:sp>
    <dsp:sp modelId="{9173E5F1-B5C3-4DA8-8C02-9CF9423C63E6}">
      <dsp:nvSpPr>
        <dsp:cNvPr id="0" name=""/>
        <dsp:cNvSpPr/>
      </dsp:nvSpPr>
      <dsp:spPr>
        <a:xfrm>
          <a:off x="0" y="1285885"/>
          <a:ext cx="576103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52721-6B01-4BF9-BEB8-E3F98B65D2BB}">
      <dsp:nvSpPr>
        <dsp:cNvPr id="0" name=""/>
        <dsp:cNvSpPr/>
      </dsp:nvSpPr>
      <dsp:spPr>
        <a:xfrm>
          <a:off x="357190" y="1143006"/>
          <a:ext cx="4756560" cy="4736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 – дошкольных образовательных учреждений;</a:t>
          </a:r>
          <a:endParaRPr lang="ru-RU" sz="160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80312" y="1166128"/>
        <a:ext cx="4710316" cy="427407"/>
      </dsp:txXfrm>
    </dsp:sp>
    <dsp:sp modelId="{3F1780AF-3EF8-464A-ABF4-1F09BA3A09F8}">
      <dsp:nvSpPr>
        <dsp:cNvPr id="0" name=""/>
        <dsp:cNvSpPr/>
      </dsp:nvSpPr>
      <dsp:spPr>
        <a:xfrm>
          <a:off x="0" y="1785950"/>
          <a:ext cx="576103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0F865-9B1F-4B95-8942-DDBFC201B853}">
      <dsp:nvSpPr>
        <dsp:cNvPr id="0" name=""/>
        <dsp:cNvSpPr/>
      </dsp:nvSpPr>
      <dsp:spPr>
        <a:xfrm>
          <a:off x="357190" y="1714511"/>
          <a:ext cx="403272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– учреждений дополнительного образования детей.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75924" y="1733245"/>
        <a:ext cx="3995258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6002" tIns="48000" rIns="96002" bIns="48000" rtlCol="0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888"/>
          </a:xfrm>
          <a:prstGeom prst="rect">
            <a:avLst/>
          </a:prstGeom>
        </p:spPr>
        <p:txBody>
          <a:bodyPr vert="horz" lIns="96002" tIns="48000" rIns="96002" bIns="48000" rtlCol="0"/>
          <a:lstStyle>
            <a:lvl1pPr algn="r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468FDE35-E480-4C01-8686-169814E41B36}" type="datetimeFigureOut">
              <a:rPr lang="ru-RU"/>
              <a:pPr>
                <a:defRPr/>
              </a:pPr>
              <a:t>06.10.2021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2" tIns="48000" rIns="96002" bIns="4800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400"/>
            <a:ext cx="5486400" cy="4476750"/>
          </a:xfrm>
          <a:prstGeom prst="rect">
            <a:avLst/>
          </a:prstGeom>
        </p:spPr>
        <p:txBody>
          <a:bodyPr vert="horz" lIns="96002" tIns="48000" rIns="96002" bIns="4800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6002" tIns="48000" rIns="96002" bIns="48000" rtlCol="0" anchor="b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800"/>
            <a:ext cx="2971800" cy="496888"/>
          </a:xfrm>
          <a:prstGeom prst="rect">
            <a:avLst/>
          </a:prstGeom>
        </p:spPr>
        <p:txBody>
          <a:bodyPr vert="horz" wrap="square" lIns="96002" tIns="48000" rIns="96002" bIns="480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fld id="{8859591D-411D-482E-B5B5-67E3C87B13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11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5E5A8E-9798-4362-A20F-387B50711640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BEA190-8D25-4FD6-8A7E-C2301FA7533F}" type="slidenum">
              <a:rPr lang="ru-RU" altLang="ru-RU" smtClean="0">
                <a:cs typeface="Arial" charset="0"/>
              </a:rPr>
              <a:pPr/>
              <a:t>10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90629C-2FC1-4476-85BA-C3243C2511C9}" type="slidenum">
              <a:rPr lang="ru-RU" altLang="ru-RU" smtClean="0">
                <a:cs typeface="Arial" charset="0"/>
              </a:rPr>
              <a:pPr/>
              <a:t>24</a:t>
            </a:fld>
            <a:endParaRPr lang="ru-RU" alt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F6C384-35D1-45FF-B195-8405BC97BFB1}" type="slidenum">
              <a:rPr lang="ru-RU" altLang="ru-RU" smtClean="0">
                <a:cs typeface="Arial" charset="0"/>
              </a:rPr>
              <a:pPr/>
              <a:t>46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/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/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AF2FD-9DE3-49EB-9933-BBDA258591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ED51-7F2F-40D6-B203-F1468A807D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71A4-6CAF-48D7-894F-3FDF136631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3438" y="7874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6000" dirty="0">
                <a:effectLst/>
                <a:cs typeface="Arial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7963" y="27432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6000" dirty="0">
                <a:effectLst/>
                <a:cs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3044-0321-466D-9B97-A99933737B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BFAD-8395-4B02-B2C9-8D7F9BB69C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AC55-1527-4335-8DCD-3832F1BD1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FCEF-80AC-408A-9A4F-CC33406370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2276-2FA3-4223-8164-0E76F5372A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AC8B-2C13-414B-A5CC-22B6546CBC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A13C-BEC6-4CA5-BDD9-C2EF230B21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C188-07F0-429A-8E14-A940581464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A5CB2-C08E-46A4-BAA3-09C42C390F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49580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449580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C51F-DA8E-4FFC-B2B2-EA844F4189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/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/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25C6-A01D-4B41-8B51-0A7511502D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BEF3-C8FF-4599-A843-9738B63BD6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anchor="b"/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54C6-5D8A-4C7D-9FE9-291F8388A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6465-7D2F-4AA9-A7AB-3B76518745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B3BE-A1BC-4262-BD5F-1993CD96A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4F3D-DCD7-4804-9990-0C794D1A43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C7DC-7905-47C8-893B-CD4B7F5C1B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7675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cs typeface="Arial" pitchFamily="34" charset="0"/>
              </a:defRPr>
            </a:lvl1pPr>
          </a:lstStyle>
          <a:p>
            <a:pPr>
              <a:defRPr/>
            </a:pPr>
            <a:fld id="{C95DAED3-90AA-49C3-8914-D2D98BC641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  <p:sldLayoutId id="2147484857" r:id="rId12"/>
    <p:sldLayoutId id="2147484849" r:id="rId13"/>
    <p:sldLayoutId id="2147484850" r:id="rId14"/>
    <p:sldLayoutId id="2147484851" r:id="rId15"/>
    <p:sldLayoutId id="2147484852" r:id="rId16"/>
    <p:sldLayoutId id="2147484853" r:id="rId17"/>
    <p:sldLayoutId id="2147484854" r:id="rId18"/>
    <p:sldLayoutId id="2147484855" r:id="rId19"/>
    <p:sldLayoutId id="2147484856" r:id="rId20"/>
    <p:sldLayoutId id="2147484858" r:id="rId21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8.jpeg"/><Relationship Id="rId7" Type="http://schemas.openxmlformats.org/officeDocument/2006/relationships/diagramLayout" Target="../diagrams/layout6.xml"/><Relationship Id="rId12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11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microsoft.com/office/2007/relationships/diagramDrawing" Target="../diagrams/drawing6.xml"/><Relationship Id="rId4" Type="http://schemas.openxmlformats.org/officeDocument/2006/relationships/image" Target="../media/image49.jpeg"/><Relationship Id="rId9" Type="http://schemas.openxmlformats.org/officeDocument/2006/relationships/diagramColors" Target="../diagrams/colors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sibgrain.ru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zabaikalsk-40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7350" y="5334101"/>
            <a:ext cx="6858000" cy="1194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Андрей Михайлович Эпов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7350" y="3531763"/>
            <a:ext cx="6858000" cy="61852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Инвестиционный паспорт муниципального района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491390" y="4768809"/>
            <a:ext cx="9006740" cy="6185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ГЛАВА МУНИЦИПАЛЬНОГО РАЙОНА «ЗАБАЙКАЛЬСКИЙ РАЙОН»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57350" y="4150286"/>
            <a:ext cx="6858000" cy="1194650"/>
          </a:xfrm>
          <a:prstGeom prst="rect">
            <a:avLst/>
          </a:prstGeom>
        </p:spPr>
        <p:txBody>
          <a:bodyPr wrap="none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«ЗАБАЙКАЛЬСКИЙ РАЙОН»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7" descr="Z:\пресс-служба\Леша\Изображения\герб 111Забайкальс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692150"/>
            <a:ext cx="2376487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714356"/>
          <a:ext cx="91440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Содержимое 12" descr="станция Забайкальс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4592" y="1440316"/>
            <a:ext cx="4879408" cy="4364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6866" name="Текст 11"/>
          <p:cNvSpPr>
            <a:spLocks noGrp="1"/>
          </p:cNvSpPr>
          <p:nvPr>
            <p:ph type="body" sz="half" idx="2"/>
          </p:nvPr>
        </p:nvSpPr>
        <p:spPr bwMode="auto">
          <a:xfrm>
            <a:off x="395537" y="1340768"/>
            <a:ext cx="3888432" cy="517592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числу главных транспортных магистралей на территории Забайкальского района относится железная дорога «Чита – Забайкальск» Забайкальской железной дороги – филиала ОАО «РЖД»</a:t>
            </a:r>
          </a:p>
          <a:p>
            <a:pPr algn="ctr" eaLnBrk="1" hangingPunct="1"/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Забайкальской железной дороге проведена комплексная реконструкция участка </a:t>
            </a:r>
            <a:r>
              <a:rPr lang="ru-RU" alt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Карымская</a:t>
            </a:r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Забайкальск, что способствует увеличению экономического потенциала района.</a:t>
            </a:r>
          </a:p>
          <a:p>
            <a:pPr algn="ctr" eaLnBrk="1" hangingPunct="1"/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Железнодорожный пункт пропуска (ЖДПП Забайкальск) расположен в регионе деятельности таможенного поста ЖДПП Забайкальск на российско-китайской границе. Он обеспечивает около 60 процентов товарооборота между Россией и Китаем.  Забайкальск – первая станция на территории нашей страны для международных пассажирских поездов «Пекин-Москва» и «Маньчжурия-Чита».</a:t>
            </a:r>
          </a:p>
        </p:txBody>
      </p:sp>
      <p:pic>
        <p:nvPicPr>
          <p:cNvPr id="13317" name="Picture 5" descr="C:\Users\Фэйсер\Desktop\1_366992e489c832e6605430b79c8bf9f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572000" y="1484784"/>
            <a:ext cx="2064047" cy="1357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9" name="Picture 7" descr="D:\Работа перейди на Федота)\Инвестиционный паспорт МР ЗР\dsc05273.1u59hq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948264" y="1484784"/>
            <a:ext cx="1824828" cy="1347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7414" name="Прямоугольник 1"/>
          <p:cNvSpPr>
            <a:spLocks noChangeArrowheads="1"/>
          </p:cNvSpPr>
          <p:nvPr/>
        </p:nvSpPr>
        <p:spPr bwMode="auto">
          <a:xfrm>
            <a:off x="1928813" y="428625"/>
            <a:ext cx="5694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ЖЕЛЕЗНОДОРОЖНЫЙ ТРАНСПОРТ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88220053"/>
              </p:ext>
            </p:extLst>
          </p:nvPr>
        </p:nvGraphicFramePr>
        <p:xfrm>
          <a:off x="285720" y="714356"/>
          <a:ext cx="5761038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3" name="Рисунок 6" descr="P106084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564904"/>
            <a:ext cx="2592288" cy="194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7" name="Picture 7" descr="D:\Работа перейди на Федота)\Инвестиционный паспорт МР ЗР\DSC00917_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372200" y="4653135"/>
            <a:ext cx="2592288" cy="19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70" name="Picture 10" descr="D:\Работа перейди на Федота)\Инвестиционный паспорт МР ЗР\школа3._1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6286512" y="428604"/>
            <a:ext cx="2605906" cy="195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2571750" y="214313"/>
            <a:ext cx="2482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graphicFrame>
        <p:nvGraphicFramePr>
          <p:cNvPr id="3895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28183"/>
              </p:ext>
            </p:extLst>
          </p:nvPr>
        </p:nvGraphicFramePr>
        <p:xfrm>
          <a:off x="214313" y="3214688"/>
          <a:ext cx="6013450" cy="3385503"/>
        </p:xfrm>
        <a:graphic>
          <a:graphicData uri="http://schemas.openxmlformats.org/drawingml/2006/table">
            <a:tbl>
              <a:tblPr/>
              <a:tblGrid>
                <a:gridCol w="3622675"/>
                <a:gridCol w="1055687"/>
                <a:gridCol w="1335088"/>
              </a:tblGrid>
              <a:tr h="403225"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 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измерения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 01.09.2021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Число мест в дошкольных учреждениях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DCFD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мест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1095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Численность детей, посещающих     дошкольные учреждения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1295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Численность педагогических работников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дошкольных  учреждений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Охват детей дошкольным образованием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DCFD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учащихся в общеобразовательных школах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72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2954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Доля выпускников, сдавших единый государственный экзамен, от общего числа сдававших экзамен в среднем по предмету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72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7" descr="DSC08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2420888"/>
            <a:ext cx="2689167" cy="2015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7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214313" y="785813"/>
            <a:ext cx="6215062" cy="32385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учреждения здравоохранения на территории района: 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ГУЗ «Забайкальская ЦРБ»;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Участковая больница в пос. при ст. Даурия;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поселениях района находятся 7 </a:t>
            </a:r>
            <a:r>
              <a:rPr lang="ru-RU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ru-RU" alt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мероприятия: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дополнительные выплаты медицинским работникам первичного звена, фельдшерско-акушерских пунктов, отделений скорой медицинской помощи;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оказание медицинской помощи женщинам в период беременности и родов;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приобретение иммунобиологических препаратов.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endParaRPr lang="ru-RU" altLang="ru-RU" sz="1300" dirty="0" smtClean="0">
              <a:solidFill>
                <a:schemeClr val="tx1"/>
              </a:solidFill>
              <a:latin typeface="Corbel (Заголовки)"/>
            </a:endParaRPr>
          </a:p>
        </p:txBody>
      </p:sp>
      <p:pic>
        <p:nvPicPr>
          <p:cNvPr id="18437" name="Содержимое 7" descr="DSC085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6672"/>
            <a:ext cx="2618635" cy="1780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996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468495"/>
              </p:ext>
            </p:extLst>
          </p:nvPr>
        </p:nvGraphicFramePr>
        <p:xfrm>
          <a:off x="285750" y="4214813"/>
          <a:ext cx="5472113" cy="2556067"/>
        </p:xfrm>
        <a:graphic>
          <a:graphicData uri="http://schemas.openxmlformats.org/drawingml/2006/table">
            <a:tbl>
              <a:tblPr/>
              <a:tblGrid>
                <a:gridCol w="3133725"/>
                <a:gridCol w="1152525"/>
                <a:gridCol w="1185863"/>
              </a:tblGrid>
              <a:tr h="365125">
                <a:tc>
                  <a:txBody>
                    <a:bodyPr/>
                    <a:lstStyle/>
                    <a:p>
                      <a:pPr marL="107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измерения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 01.09.2021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коек в больницах всех ведомств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посещений  в амбулаторно-поликлинических учреждениях всех ведомств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посещений 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смену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341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Численность врачей всех специальностей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Численность среднего медицинского персонала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115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37" name="Picture 29" descr="D:\Работа перейди на Федота)\Инвестиционный паспорт МР ЗР\crb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r="2905" b="11656"/>
          <a:stretch/>
        </p:blipFill>
        <p:spPr bwMode="auto">
          <a:xfrm>
            <a:off x="6372200" y="4653136"/>
            <a:ext cx="256133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9967" name="Прямоугольник 1"/>
          <p:cNvSpPr>
            <a:spLocks noChangeArrowheads="1"/>
          </p:cNvSpPr>
          <p:nvPr/>
        </p:nvSpPr>
        <p:spPr bwMode="auto">
          <a:xfrm>
            <a:off x="2571750" y="214313"/>
            <a:ext cx="328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92" name="Group 14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2053033"/>
              </p:ext>
            </p:extLst>
          </p:nvPr>
        </p:nvGraphicFramePr>
        <p:xfrm>
          <a:off x="642938" y="1143000"/>
          <a:ext cx="7929562" cy="28341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21150"/>
                <a:gridCol w="1368152"/>
                <a:gridCol w="1840260"/>
              </a:tblGrid>
              <a:tr h="57904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Единицы измерения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01.01.2021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учреждений культурно-досугового типа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мест в зрительных залах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1624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клубных формирований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47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библиотек в т.ч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филиалы библиотек </a:t>
                      </a: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памятников истории и культуры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Общее число культурно-массовых мероприятий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1594</a:t>
                      </a:r>
                    </a:p>
                  </a:txBody>
                  <a:tcPr marL="91433" marR="91433" marT="45688" marB="45688" horzOverflow="overflow"/>
                </a:tc>
              </a:tr>
            </a:tbl>
          </a:graphicData>
        </a:graphic>
      </p:graphicFrame>
      <p:sp>
        <p:nvSpPr>
          <p:cNvPr id="41003" name="Текст 5"/>
          <p:cNvSpPr txBox="1">
            <a:spLocks/>
          </p:cNvSpPr>
          <p:nvPr/>
        </p:nvSpPr>
        <p:spPr bwMode="auto">
          <a:xfrm>
            <a:off x="500063" y="5572125"/>
            <a:ext cx="364331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endParaRPr lang="ru-RU" alt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95" name="Picture 63" descr="D:\Работа перейди на Федота)\Инвестиционный паспорт МР ЗР\image_image_20207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929322" y="4293096"/>
            <a:ext cx="3214678" cy="19288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97" name="Picture 65" descr="D:\Работа перейди на Федота)\Инвестиционный паспорт МР ЗР\image_image_202088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987824" y="4293096"/>
            <a:ext cx="2891296" cy="19670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1551" name="Прямоугольник 1"/>
          <p:cNvSpPr>
            <a:spLocks noChangeArrowheads="1"/>
          </p:cNvSpPr>
          <p:nvPr/>
        </p:nvSpPr>
        <p:spPr bwMode="auto">
          <a:xfrm>
            <a:off x="3857625" y="357188"/>
            <a:ext cx="1798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pic>
        <p:nvPicPr>
          <p:cNvPr id="18496" name="Picture 64" descr="D:\Работа перейди на Федота)\Инвестиционный паспорт МР ЗР\image_image_20208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1520" y="4293096"/>
            <a:ext cx="2719073" cy="19883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94" name="Picture 62" descr="D:\Работа перейди на Федота)\Инвестиционный паспорт МР ЗР\DSCF21спорт38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19859"/>
          <a:stretch/>
        </p:blipFill>
        <p:spPr bwMode="auto">
          <a:xfrm>
            <a:off x="5436096" y="3933056"/>
            <a:ext cx="3406374" cy="26600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42026" name="Group 4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2347553"/>
              </p:ext>
            </p:extLst>
          </p:nvPr>
        </p:nvGraphicFramePr>
        <p:xfrm>
          <a:off x="571500" y="1285875"/>
          <a:ext cx="8001000" cy="2591154"/>
        </p:xfrm>
        <a:graphic>
          <a:graphicData uri="http://schemas.openxmlformats.org/drawingml/2006/table">
            <a:tbl>
              <a:tblPr/>
              <a:tblGrid>
                <a:gridCol w="5584825"/>
                <a:gridCol w="1152525"/>
                <a:gridCol w="126365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Показатель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Единицы измерения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 01.01.2021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спортивных сооружений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спортивных залов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плавательных бассейнов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детских юношеских спортивных школ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занимающихся в ДЮСШ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281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занимающихся физической культурой и спортом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4879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98" name="Picture 66" descr="D:\Работа перейди на Федота)\Инвестиционный паспорт МР ЗР\dz1_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-1188" b="23505"/>
          <a:stretch/>
        </p:blipFill>
        <p:spPr bwMode="auto">
          <a:xfrm>
            <a:off x="2915816" y="4077072"/>
            <a:ext cx="2598105" cy="15716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2568" name="Прямоугольник 1"/>
          <p:cNvSpPr>
            <a:spLocks noChangeArrowheads="1"/>
          </p:cNvSpPr>
          <p:nvPr/>
        </p:nvSpPr>
        <p:spPr bwMode="auto">
          <a:xfrm>
            <a:off x="4214813" y="428625"/>
            <a:ext cx="1281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</a:t>
            </a:r>
          </a:p>
        </p:txBody>
      </p:sp>
      <p:pic>
        <p:nvPicPr>
          <p:cNvPr id="12" name="Picture 68" descr="D:\Работа перейди на Федота)\Инвестиционный паспорт МР ЗР\garm3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99592" y="5085184"/>
            <a:ext cx="2143140" cy="13326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Прямоугольник 4"/>
          <p:cNvSpPr>
            <a:spLocks noChangeArrowheads="1"/>
          </p:cNvSpPr>
          <p:nvPr/>
        </p:nvSpPr>
        <p:spPr bwMode="auto">
          <a:xfrm>
            <a:off x="827088" y="357188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населения по полу и возрасту</a:t>
            </a:r>
          </a:p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01.01.2021 года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355976" y="1052736"/>
          <a:ext cx="462332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738016"/>
              </p:ext>
            </p:extLst>
          </p:nvPr>
        </p:nvGraphicFramePr>
        <p:xfrm>
          <a:off x="4572000" y="764704"/>
          <a:ext cx="4320480" cy="25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60735003"/>
              </p:ext>
            </p:extLst>
          </p:nvPr>
        </p:nvGraphicFramePr>
        <p:xfrm>
          <a:off x="179512" y="836712"/>
          <a:ext cx="4680520" cy="21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0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632040"/>
              </p:ext>
            </p:extLst>
          </p:nvPr>
        </p:nvGraphicFramePr>
        <p:xfrm>
          <a:off x="179512" y="2852936"/>
          <a:ext cx="877570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1" name="Лист" r:id="rId6" imgW="9229603" imgH="4009993" progId="Excel.Sheet.8">
                  <p:embed/>
                </p:oleObj>
              </mc:Choice>
              <mc:Fallback>
                <p:oleObj name="Лист" r:id="rId6" imgW="9229603" imgH="4009993" progId="Excel.Sheet.8">
                  <p:embed/>
                  <p:pic>
                    <p:nvPicPr>
                      <p:cNvPr id="0" name="Диаграмма 11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852936"/>
                        <a:ext cx="8775700" cy="3816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>
                            <a:alpha val="0"/>
                          </a:srgb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11760" y="2996952"/>
            <a:ext cx="511256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Среднесписочная численность работающих на 01.01.2021 года (4329 человек)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10" name="Group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678015"/>
              </p:ext>
            </p:extLst>
          </p:nvPr>
        </p:nvGraphicFramePr>
        <p:xfrm>
          <a:off x="791580" y="1428750"/>
          <a:ext cx="7560839" cy="2721065"/>
        </p:xfrm>
        <a:graphic>
          <a:graphicData uri="http://schemas.openxmlformats.org/drawingml/2006/table">
            <a:tbl>
              <a:tblPr/>
              <a:tblGrid>
                <a:gridCol w="3273283"/>
                <a:gridCol w="1108851"/>
                <a:gridCol w="1108851"/>
                <a:gridCol w="1034927"/>
                <a:gridCol w="1034927"/>
              </a:tblGrid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родившихся, чел.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рождаемости,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на 1000 человек населения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умерших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смертности,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на 1000 человек населения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71" name="Содержимое 2"/>
          <p:cNvSpPr txBox="1">
            <a:spLocks/>
          </p:cNvSpPr>
          <p:nvPr/>
        </p:nvSpPr>
        <p:spPr bwMode="auto">
          <a:xfrm>
            <a:off x="214313" y="1000125"/>
            <a:ext cx="871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>
              <a:spcBef>
                <a:spcPct val="2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Численность постоянного населения района (на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01.01.2021 года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21049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чел. </a:t>
            </a:r>
          </a:p>
        </p:txBody>
      </p:sp>
      <p:pic>
        <p:nvPicPr>
          <p:cNvPr id="20506" name="Picture 27" descr="D:\Работа перейди на Федота)\Инвестиционный паспорт МР ЗР\ff707bab6f62f7eb0110710bccbc6943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441963" y="4512012"/>
            <a:ext cx="2634792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7" name="Picture 28" descr="D:\Работа перейди на Федота)\Инвестиционный паспорт МР ЗР\13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51337" y="4512012"/>
            <a:ext cx="2515438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8" name="Picture 29" descr="D:\Работа перейди на Федота)\Инвестиционный паспорт МР ЗР\pic_05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33668" y="4512012"/>
            <a:ext cx="2590289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590" name="Прямоугольник 1"/>
          <p:cNvSpPr>
            <a:spLocks noChangeArrowheads="1"/>
          </p:cNvSpPr>
          <p:nvPr/>
        </p:nvSpPr>
        <p:spPr bwMode="auto">
          <a:xfrm>
            <a:off x="3429000" y="357188"/>
            <a:ext cx="2403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ДЕМОГРАФИЯ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8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338087"/>
              </p:ext>
            </p:extLst>
          </p:nvPr>
        </p:nvGraphicFramePr>
        <p:xfrm>
          <a:off x="755650" y="1052736"/>
          <a:ext cx="7920806" cy="2493962"/>
        </p:xfrm>
        <a:graphic>
          <a:graphicData uri="http://schemas.openxmlformats.org/drawingml/2006/table">
            <a:tbl>
              <a:tblPr/>
              <a:tblGrid>
                <a:gridCol w="6408119"/>
                <a:gridCol w="1512687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01.07.2021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работников, человек</a:t>
                      </a: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не занятых трудовой деятельностью граждан, ищущих работу и зарегистрированных в службе занятости, человек</a:t>
                      </a: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официально зарегистрированных безработных, человек</a:t>
                      </a: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безработицы, %</a:t>
                      </a: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30" name="Picture 26" descr="D:\Работа перейди на Федота)\Инвестиционный паспорт МР ЗР\rinok-trudaa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85786" y="4286256"/>
            <a:ext cx="1800225" cy="1970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31" name="Picture 27" descr="D:\Работа перейди на Федота)\Инвестиционный паспорт МР ЗР\22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786182" y="4286256"/>
            <a:ext cx="4715321" cy="1981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5082" name="Прямоугольник 1"/>
          <p:cNvSpPr>
            <a:spLocks noChangeArrowheads="1"/>
          </p:cNvSpPr>
          <p:nvPr/>
        </p:nvSpPr>
        <p:spPr bwMode="auto">
          <a:xfrm>
            <a:off x="3429000" y="428625"/>
            <a:ext cx="2466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РЫНОК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79388" y="1196753"/>
            <a:ext cx="8821737" cy="3096344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муниципального района 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«Забайкальский район» осуществляют деятельность филиалы: 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«Сбербанк России» (пгт. Забайкальск);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«ВТБ24» (пгт. Забайкальск); 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«Азиатско-тихоокеанский банк» (пгт. Забайкальск);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ПАО «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Совкомбанк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»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( пгт.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Забайкальск)</a:t>
            </a:r>
          </a:p>
        </p:txBody>
      </p:sp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1214438" y="500063"/>
            <a:ext cx="6964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ФИНАНСОВО – КРЕДИТНЫЕ УЧРЕЖДЕНИЯ</a:t>
            </a:r>
          </a:p>
        </p:txBody>
      </p:sp>
      <p:pic>
        <p:nvPicPr>
          <p:cNvPr id="24582" name="Picture 6" descr="C:\Users\Пользователь\Desktop\ччафыа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39552" y="4509120"/>
            <a:ext cx="2214204" cy="1502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4583" name="Picture 7" descr="C:\Users\Пользователь\Desktop\ап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483768" y="4725144"/>
            <a:ext cx="1992610" cy="1561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4585" name="Picture 9" descr="C:\Users\Пользователь\Desktop\чсмпчсмч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283968" y="4869160"/>
            <a:ext cx="2068609" cy="1500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7" descr="C:\Users\Пользователь\Desktop\ап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28184" y="5013176"/>
            <a:ext cx="1992610" cy="1561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6086" name="Picture 12" descr="115-1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085184"/>
            <a:ext cx="1800200" cy="146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7931150" cy="61436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дамы и господа!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Приветствую Вас от имени Администрации муниципального района «Забайкальский район» и приглашаю к взаимовыгодному сотрудничеству на приграничной территории.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Забайкальский район имеет выгодное расположение, позволяющее развивать международный и внутренний туризм. Расширение ОАО «РЖД», развитие станции Забайкальск – в рамках проекта в соответствии с Генеральной схемой развития станции Забайкальск запланированы реконструкция сортировочной системы, строительство выставочного парка, реконструкция путей парка «Б», развитие вокзального комплекса – развитие международных отношений с соседним Китаем во многом расширяет возможности и перспективы вложения средств и реализации планов.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Мы приглашаем деловых людей, инвесторов для ведения бизнеса в нашем районе, в том числе с использованием сельскохозяйственного, минерально-сырьевого, природного потенциала</a:t>
            </a:r>
            <a:r>
              <a:rPr lang="en-US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-755650" y="5876925"/>
            <a:ext cx="9144000" cy="581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b="1" i="1" dirty="0">
                <a:solidFill>
                  <a:srgbClr val="B3DFE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altLang="ru-RU" b="1" i="1" dirty="0">
                <a:solidFill>
                  <a:srgbClr val="B3DFE5"/>
                </a:solidFill>
                <a:latin typeface="Times New Roman" pitchFamily="18" charset="0"/>
                <a:cs typeface="Times New Roman" pitchFamily="18" charset="0"/>
              </a:rPr>
              <a:t>С уважением, Глава муниципального района «Забайкальский район» </a:t>
            </a:r>
          </a:p>
          <a:p>
            <a:pPr algn="r">
              <a:defRPr/>
            </a:pPr>
            <a:r>
              <a:rPr lang="ru-RU" altLang="ru-RU" b="1" i="1" dirty="0">
                <a:solidFill>
                  <a:srgbClr val="B3DFE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Андрей Михайлович Эпов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5"/>
          <p:cNvSpPr>
            <a:spLocks noChangeArrowheads="1"/>
          </p:cNvSpPr>
          <p:nvPr/>
        </p:nvSpPr>
        <p:spPr bwMode="auto">
          <a:xfrm>
            <a:off x="214313" y="428625"/>
            <a:ext cx="86407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Структура исполнения собственных доходов </a:t>
            </a:r>
          </a:p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консолидированного бюджета за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835645"/>
              </p:ext>
            </p:extLst>
          </p:nvPr>
        </p:nvGraphicFramePr>
        <p:xfrm>
          <a:off x="251520" y="2060848"/>
          <a:ext cx="8586621" cy="4339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31045_w640_h640_kirp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941168"/>
            <a:ext cx="2160242" cy="1440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154" name="Прямоугольник 10"/>
          <p:cNvSpPr>
            <a:spLocks noChangeArrowheads="1"/>
          </p:cNvSpPr>
          <p:nvPr/>
        </p:nvSpPr>
        <p:spPr bwMode="auto">
          <a:xfrm>
            <a:off x="611560" y="1268760"/>
            <a:ext cx="5472607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составе обрабатывающих производств произведено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продукции:</a:t>
            </a: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- 425,7 тонн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хлеба и хлебобулочных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изделий;</a:t>
            </a: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- 17,8 тонн  кондитерских изделий;</a:t>
            </a: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- 13,6 тонн макаронных изделий, колбасных изделий, мясных полуфабрикатов. 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производители: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Забайкальское </a:t>
            </a:r>
            <a:r>
              <a:rPr lang="ru-RU" altLang="ru-RU" sz="1400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,  ИП Данилова, ИП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Элизбарян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ИП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Касумов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 ИП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Намжатлов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 ИП Бронников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Издательская и полиграфическая деятельность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0,523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Аюшиев Ч\Рабочий стол\3523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88224" y="3140968"/>
            <a:ext cx="2160242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7" name="Picture 4" descr="C:\Documents and Settings\Аюшиев Ч\Рабочий стол\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28184" y="1196752"/>
            <a:ext cx="2557706" cy="1705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667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097555"/>
              </p:ext>
            </p:extLst>
          </p:nvPr>
        </p:nvGraphicFramePr>
        <p:xfrm>
          <a:off x="683568" y="4005064"/>
          <a:ext cx="5585246" cy="200207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08982"/>
                <a:gridCol w="1296144"/>
                <a:gridCol w="1080120"/>
              </a:tblGrid>
              <a:tr h="265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Единицы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2020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461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Обрабатывающие производства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29,093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82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101,4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454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Производство пищевых продуктов, включая напитки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28,570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58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101,7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461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Целлюлозно-бумажное производство, издательская и полиграфическая деятельность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113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89,4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</a:tbl>
          </a:graphicData>
        </a:graphic>
      </p:graphicFrame>
      <p:sp>
        <p:nvSpPr>
          <p:cNvPr id="49189" name="Прямоугольник 2"/>
          <p:cNvSpPr>
            <a:spLocks noChangeArrowheads="1"/>
          </p:cNvSpPr>
          <p:nvPr/>
        </p:nvSpPr>
        <p:spPr bwMode="auto">
          <a:xfrm>
            <a:off x="1533525" y="465138"/>
            <a:ext cx="6102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ОБРАБАТЫВАЮЩИЕ ПРОИЗВОДСТВА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8" descr="C:\Users\Анна\Desktop\стенд на презентацию района\102_PANA\P1020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741372"/>
            <a:ext cx="1857388" cy="150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Рисунок 9" descr="C:\Users\Анна\Desktop\стенд на презентацию района\102_PANA\P1020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825" y="4730281"/>
            <a:ext cx="2346028" cy="191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Рисунок 17" descr="C:\Users\Анна\Desktop\стенд на презентацию района\102_PANA\P1020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112" y="2928934"/>
            <a:ext cx="2030364" cy="194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Рисунок 19" descr="C:\Users\Анна\Desktop\стенд на презентацию района\102_PANA\P1020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928670"/>
            <a:ext cx="1987279" cy="198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Схема 12"/>
          <p:cNvGraphicFramePr/>
          <p:nvPr/>
        </p:nvGraphicFramePr>
        <p:xfrm>
          <a:off x="2267744" y="692696"/>
          <a:ext cx="4968899" cy="512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6638" name="Picture 14" descr="D:\Работа перейди на Федота)\Инвестиционный паспорт МР ЗР\инвест.паспорт\Данилолва\фото 1 - 0002.jpg"/>
          <p:cNvPicPr>
            <a:picLocks noChangeAspect="1" noChangeArrowheads="1"/>
          </p:cNvPicPr>
          <p:nvPr/>
        </p:nvPicPr>
        <p:blipFill rotWithShape="1">
          <a:blip r:embed="rId11" cstate="print">
            <a:extLst/>
          </a:blip>
          <a:srcRect l="19841" t="10648" r="11834" b="56951"/>
          <a:stretch/>
        </p:blipFill>
        <p:spPr bwMode="auto">
          <a:xfrm>
            <a:off x="2143108" y="928670"/>
            <a:ext cx="2119481" cy="13891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6640" name="Picture 16" descr="D:\Работа перейди на Федота)\Инвестиционный паспорт МР ЗР\инвест.паспорт\вика\фото\CIMG0889.JPG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4500562" y="928670"/>
            <a:ext cx="1999926" cy="13876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357438" y="357188"/>
            <a:ext cx="47259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ПОТРЕБИТЕЛЬСКИЙ РЫНОК</a:t>
            </a:r>
          </a:p>
        </p:txBody>
      </p:sp>
      <p:graphicFrame>
        <p:nvGraphicFramePr>
          <p:cNvPr id="50224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53107"/>
              </p:ext>
            </p:extLst>
          </p:nvPr>
        </p:nvGraphicFramePr>
        <p:xfrm>
          <a:off x="2700338" y="2349500"/>
          <a:ext cx="5111750" cy="4419448"/>
        </p:xfrm>
        <a:graphic>
          <a:graphicData uri="http://schemas.openxmlformats.org/drawingml/2006/table">
            <a:tbl>
              <a:tblPr/>
              <a:tblGrid>
                <a:gridCol w="3816350"/>
                <a:gridCol w="1295400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Оборот розничной торговли, млн.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1913,9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Оборот общественного питания, млн.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71,6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2575"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объектов розничной торговли и общественного питания, единиц: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1.1 Специализированные продовольственные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1.2 Специализированные непродовольственные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1.3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Минимаркеты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1.4 Супермаркеты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1.5 Магазины -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дискаунтеры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1.6 Прочие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2. Павильоны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3. Палатки, киоски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4. Аптечные магазины, киоски и пункты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5. Общедоступные столовые, закусочные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6. Рестораны, кафе, бары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454925"/>
              </p:ext>
            </p:extLst>
          </p:nvPr>
        </p:nvGraphicFramePr>
        <p:xfrm>
          <a:off x="395536" y="836712"/>
          <a:ext cx="8353052" cy="552137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32372"/>
                <a:gridCol w="2448148"/>
                <a:gridCol w="3672532"/>
              </a:tblGrid>
              <a:tr h="427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предприятия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 выпускаемой продукции/ оказываемые услуги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Контакты предприятия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Станция Забайкальск ОАО «РЖД»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Железнодорожные перевозки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ул. Железнодорожная, 1, Тел.: 8 (30251) 6-54-20, 6-57-95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701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АО «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ЗабТЭК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Выработка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теплоэнергии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теплоснабжение, водоснабжение, водоотведение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kern="1200" dirty="0" smtClean="0"/>
                        <a:t>674520, Забайкальский</a:t>
                      </a:r>
                      <a:r>
                        <a:rPr lang="ru-RU" sz="1300" kern="1200" baseline="0" dirty="0" smtClean="0"/>
                        <a:t> край,  г. Чита, ул. Петровская  44.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</a:t>
                      </a:r>
                      <a:r>
                        <a:rPr lang="ru-RU" sz="1300" kern="1200" dirty="0" smtClean="0"/>
                        <a:t>8(3022)357958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ФГУП «Почта России»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Краснокаменского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почтамта ОПС «Забайкальск»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Почтовая связь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Забайкальск, ул. Красноармейская, 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2-15-82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ПАО «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Ростелеком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Электросвязь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Забайкальск, ул. Красноармейская, 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2-13-75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Забайкальское РЭС филиала ПАО «МРСК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Сибири-Читаэнерго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Электроснабжение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Забайкальск, ул. Энергетиков,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2-25-14, 3-22-21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Борзинская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дистанция энергоснабжения РЭС станции Забайкальск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Электроснабжение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 , тел.: 8 (30251) 6-53-92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1067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ООО «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Олерон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Утилизация и захоронение твердых бытовых отходов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672000, Забайкальский край, город Чита, ул. Ленина, д. 55.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Телефон горячей линии (звонок бесплатный с любого номера) - 8 (800)-350-49-71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Предварительная запись по телефону: 83022-21-78-71.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</a:tbl>
          </a:graphicData>
        </a:graphic>
      </p:graphicFrame>
      <p:sp>
        <p:nvSpPr>
          <p:cNvPr id="512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 dirty="0"/>
          </a:p>
        </p:txBody>
      </p:sp>
      <p:sp>
        <p:nvSpPr>
          <p:cNvPr id="28717" name="Rectangle 49"/>
          <p:cNvSpPr>
            <a:spLocks noChangeArrowheads="1"/>
          </p:cNvSpPr>
          <p:nvPr/>
        </p:nvSpPr>
        <p:spPr bwMode="auto">
          <a:xfrm>
            <a:off x="1428750" y="142875"/>
            <a:ext cx="659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СИСТЕМООБРАЗУЮЩИЕ ПРЕДПРИЯТИЯ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6"/>
          <p:cNvSpPr txBox="1">
            <a:spLocks noChangeArrowheads="1"/>
          </p:cNvSpPr>
          <p:nvPr/>
        </p:nvSpPr>
        <p:spPr bwMode="auto">
          <a:xfrm>
            <a:off x="2357438" y="2857500"/>
            <a:ext cx="4117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Произведено в хозяйствах всех категорий:</a:t>
            </a:r>
          </a:p>
        </p:txBody>
      </p:sp>
      <p:graphicFrame>
        <p:nvGraphicFramePr>
          <p:cNvPr id="28729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86805"/>
              </p:ext>
            </p:extLst>
          </p:nvPr>
        </p:nvGraphicFramePr>
        <p:xfrm>
          <a:off x="357188" y="3286125"/>
          <a:ext cx="8462962" cy="1219200"/>
        </p:xfrm>
        <a:graphic>
          <a:graphicData uri="http://schemas.openxmlformats.org/drawingml/2006/table">
            <a:tbl>
              <a:tblPr/>
              <a:tblGrid>
                <a:gridCol w="5943600"/>
                <a:gridCol w="251936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01.01.2021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Скота и птицы на убой в живом весе, тонн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2245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Молока, тонн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Яиц, тыс. шт.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1303200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43" name="TextBox 12"/>
          <p:cNvSpPr txBox="1">
            <a:spLocks noChangeArrowheads="1"/>
          </p:cNvSpPr>
          <p:nvPr/>
        </p:nvSpPr>
        <p:spPr bwMode="auto">
          <a:xfrm>
            <a:off x="2214563" y="4500563"/>
            <a:ext cx="4635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 хозяйствах всех категорий насчитывается: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44971"/>
              </p:ext>
            </p:extLst>
          </p:nvPr>
        </p:nvGraphicFramePr>
        <p:xfrm>
          <a:off x="357188" y="4857750"/>
          <a:ext cx="8462962" cy="1828800"/>
        </p:xfrm>
        <a:graphic>
          <a:graphicData uri="http://schemas.openxmlformats.org/drawingml/2006/table">
            <a:tbl>
              <a:tblPr/>
              <a:tblGrid>
                <a:gridCol w="5951537"/>
                <a:gridCol w="251142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01.01.2021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Крупного рогатого скота,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16966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коров, голов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6999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Свиней,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Овец и коз,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15463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Птицы,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6457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Picture 10" descr="DSC026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1609449" cy="1206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4" descr="DSC066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432" y="1995544"/>
            <a:ext cx="1587196" cy="1189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3" descr="DSC066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6630" y="1850600"/>
            <a:ext cx="1700675" cy="125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726" name="Picture 54" descr="D:\Работа перейди на Федота)\Инвестиционный паспорт МР ЗР\shp_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143768" y="571480"/>
            <a:ext cx="1701461" cy="1195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9744" name="Прямоугольник 1"/>
          <p:cNvSpPr>
            <a:spLocks noChangeArrowheads="1"/>
          </p:cNvSpPr>
          <p:nvPr/>
        </p:nvSpPr>
        <p:spPr bwMode="auto">
          <a:xfrm>
            <a:off x="1928813" y="500063"/>
            <a:ext cx="501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</p:txBody>
      </p:sp>
      <p:sp>
        <p:nvSpPr>
          <p:cNvPr id="28722" name="Rectangle 58"/>
          <p:cNvSpPr>
            <a:spLocks noChangeArrowheads="1"/>
          </p:cNvSpPr>
          <p:nvPr/>
        </p:nvSpPr>
        <p:spPr bwMode="auto">
          <a:xfrm>
            <a:off x="2195513" y="1268413"/>
            <a:ext cx="4176712" cy="1569660"/>
          </a:xfrm>
          <a:prstGeom prst="rect">
            <a:avLst/>
          </a:prstGeom>
          <a:noFill/>
          <a:ln w="9525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Производством сельскохозяйственной продукции в районе занимаются:</a:t>
            </a:r>
          </a:p>
          <a:p>
            <a:pPr algn="ctr"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сельхозпредприятий;</a:t>
            </a:r>
          </a:p>
          <a:p>
            <a:pPr algn="ctr">
              <a:buFontTx/>
              <a:buChar char="-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крестьянско-фермерских хозяйств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Tx/>
              <a:buChar char="-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 индивидуальных предпринимателя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1308 личных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подсобных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хозяйства.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3071813" y="500063"/>
            <a:ext cx="3529012" cy="357187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</p:txBody>
      </p:sp>
      <p:sp>
        <p:nvSpPr>
          <p:cNvPr id="54280" name="TextBox 11"/>
          <p:cNvSpPr txBox="1">
            <a:spLocks noChangeArrowheads="1"/>
          </p:cNvSpPr>
          <p:nvPr/>
        </p:nvSpPr>
        <p:spPr bwMode="auto">
          <a:xfrm>
            <a:off x="500062" y="857250"/>
            <a:ext cx="81043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Основные предприятия, осуществляющие строительные и ремонтные работы на территории муниципального района «Забайкальский район»: </a:t>
            </a:r>
            <a:endParaRPr lang="en-US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Char char="•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ОАО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«РЖД» – комплексная реконструкция Забайкальской железной дороги;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ПАО «МРСК Сибири-Читаэнерго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» - строительство электролиний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1" name="TextBox 13"/>
          <p:cNvSpPr txBox="1">
            <a:spLocks noChangeArrowheads="1"/>
          </p:cNvSpPr>
          <p:nvPr/>
        </p:nvSpPr>
        <p:spPr bwMode="auto">
          <a:xfrm>
            <a:off x="1187624" y="2420888"/>
            <a:ext cx="6715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Объемы строительства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2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887912"/>
              </p:ext>
            </p:extLst>
          </p:nvPr>
        </p:nvGraphicFramePr>
        <p:xfrm>
          <a:off x="571500" y="2928938"/>
          <a:ext cx="8320980" cy="20842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744338"/>
                <a:gridCol w="1576642"/>
              </a:tblGrid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Введено в  эксплуатацию зданий жилого назначения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7464,0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</a:tr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Средняя обеспеченность населения жильем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20,93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</a:tr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 благоустроенным и частично благоустроенным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11,7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рямоугольник 3"/>
          <p:cNvSpPr>
            <a:spLocks noChangeArrowheads="1"/>
          </p:cNvSpPr>
          <p:nvPr/>
        </p:nvSpPr>
        <p:spPr bwMode="auto">
          <a:xfrm>
            <a:off x="142875" y="1214438"/>
            <a:ext cx="87153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Услуги электросвязи на территории района оказывает Забайкальский филиал  ПАО «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Ростелеком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Во всех поселениях района установлены универсальные таксофоны.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Услуги сотовой связи оказывают компании МТС,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МегаФон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Билайн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>
              <a:lnSpc>
                <a:spcPct val="80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Сотовая связь работает в 8 населенных пунктах, включая районный центр.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Услуги почтовой связи оказывают 8 стационарных отделений почтовой связи УФПС Забайкальского края – филиала ФГУП «Почта России».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Доступ к сети Интернет имеется  в  9 населенных пунктах.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D:\Работа перейди на Федота)\Инвестиционный паспорт МР ЗР\pochta_rossii-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92926" y="4653136"/>
            <a:ext cx="2862296" cy="1673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8611" name="Picture 3" descr="D:\Работа перейди на Федота)\Инвестиционный паспорт МР ЗР\1224513382_internet-explorer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442667" y="4589636"/>
            <a:ext cx="1986539" cy="211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8612" name="Picture 4" descr="D:\Работа перейди на Федота)\Инвестиционный паспорт МР ЗР\stremitelnoe-razvitie-sotovoj-svyazi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600908" y="4661055"/>
            <a:ext cx="3080978" cy="1640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1750" name="Прямоугольник 6"/>
          <p:cNvSpPr>
            <a:spLocks noChangeArrowheads="1"/>
          </p:cNvSpPr>
          <p:nvPr/>
        </p:nvSpPr>
        <p:spPr bwMode="auto">
          <a:xfrm>
            <a:off x="2571750" y="571500"/>
            <a:ext cx="3925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ТЕЛЕКОММУНИКАЦИИ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2928938"/>
          <a:ext cx="8675687" cy="14620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405025"/>
                <a:gridCol w="2270662"/>
              </a:tblGrid>
              <a:tr h="30484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Охват населения: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Единицы измерения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  <a:tr h="30637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телевизионным вещанием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  <a:tr h="331774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радиовещанием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58,8%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  <a:tr h="519092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квартирных телефонных аппаратов сети общего пользования на 1000 человек населения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2817 шт.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285750" y="428625"/>
            <a:ext cx="8501063" cy="647700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500" b="1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  МАЛОГО   ПРЕДПРИНИМАТЕЛЬСТВА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subTitle" idx="1"/>
          </p:nvPr>
        </p:nvSpPr>
        <p:spPr bwMode="auto">
          <a:xfrm>
            <a:off x="539552" y="1052736"/>
            <a:ext cx="8208912" cy="5472608"/>
          </a:xfrm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1" hangingPunct="1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муниципальном районе «Забайкальский район» действует программа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 в муниципальном районе»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(2020 - 2026 г.г.)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endParaRPr lang="ru-RU" altLang="ru-RU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r>
              <a:rPr lang="ru-RU" altLang="ru-RU" sz="21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Программой предусмотрены: </a:t>
            </a:r>
          </a:p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endParaRPr lang="ru-RU" altLang="ru-RU" sz="21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поддержка;	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имущественная поддержка;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информационная и консультационная поддержка;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подготовки, переподготовки и повышения квалификации 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кадров;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инноваций и промышленного производства;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ремесленничества;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МСП, осуществляющих сельскохозяйственную деятельность.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8929687" cy="5715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</a:t>
            </a:r>
            <a:b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принятые к финансированию  в 2020 году</a:t>
            </a:r>
          </a:p>
        </p:txBody>
      </p:sp>
      <p:graphicFrame>
        <p:nvGraphicFramePr>
          <p:cNvPr id="328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707025"/>
              </p:ext>
            </p:extLst>
          </p:nvPr>
        </p:nvGraphicFramePr>
        <p:xfrm>
          <a:off x="323528" y="836712"/>
          <a:ext cx="8352928" cy="56893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056784"/>
                <a:gridCol w="1296144"/>
              </a:tblGrid>
              <a:tr h="460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тыс.руб.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и муниципальным долгом муниципального района «Забайкальский район» на 2020-2026 годы»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70067,1</a:t>
                      </a: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муниципальной собственностью муниципального района «Забайкальский район» (2020-2026 годы)»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1200,0</a:t>
                      </a:r>
                    </a:p>
                  </a:txBody>
                  <a:tcPr marL="68580" marR="68580" marT="0" marB="0" anchor="ctr" horzOverflow="overflow"/>
                </a:tc>
              </a:tr>
              <a:tr h="5105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информационного общества и формирование электронного правительства в муниципальном районе «Забайкальский район»</a:t>
                      </a:r>
                      <a:r>
                        <a:rPr lang="ru-RU" alt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1364,4</a:t>
                      </a:r>
                    </a:p>
                  </a:txBody>
                  <a:tcPr marL="68580" marR="68580" marT="0" marB="0" anchor="ctr" horzOverflow="overflow"/>
                </a:tc>
              </a:tr>
              <a:tr h="2551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муниципального района «Забайкальский район» 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18272,2</a:t>
                      </a:r>
                    </a:p>
                  </a:txBody>
                  <a:tcPr marL="68580" marR="68580" marT="0" marB="0" anchor="ctr" horzOverflow="overflow"/>
                </a:tc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"Комплексное развитие сельских территорий (2020-2026 годы)"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2563,0</a:t>
                      </a:r>
                    </a:p>
                  </a:txBody>
                  <a:tcPr marL="68580" marR="68580" marT="0" marB="0" anchor="ctr" horzOverflow="overflow"/>
                </a:tc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"Совершенствование муниципального управления муниципального района «Забайкальский район»</a:t>
                      </a:r>
                      <a:r>
                        <a:rPr lang="ru-RU" alt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 2020-2026 годы"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139841,7</a:t>
                      </a: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граждан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590,0</a:t>
                      </a:r>
                    </a:p>
                  </a:txBody>
                  <a:tcPr marL="68580" marR="68580" marT="0" marB="0" anchor="ctr" horzOverflow="overflow"/>
                </a:tc>
              </a:tr>
              <a:tr h="29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регулирование территориального развития муниципального района «Забайкальский район»"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4302,8</a:t>
                      </a:r>
                    </a:p>
                  </a:txBody>
                  <a:tcPr marL="68580" marR="68580" marT="0" marB="0" anchor="ctr" horzOverflow="overflow"/>
                </a:tc>
              </a:tr>
              <a:tr h="383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 ориентированных некоммерческих организаций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68580" marR="68580" marT="0" marB="0" anchor="ctr" horzOverflow="overflow"/>
                </a:tc>
              </a:tr>
              <a:tr h="2515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1905,0</a:t>
                      </a:r>
                    </a:p>
                  </a:txBody>
                  <a:tcPr marL="68580" marR="68580" marT="0" marB="0" anchor="ctr" horzOverflow="overflow"/>
                </a:tc>
              </a:tr>
              <a:tr h="383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территорий от чрезвычайных ситуаций, обеспечение пожарной безопасности и безопасности людей на водных объектах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1280,7</a:t>
                      </a:r>
                    </a:p>
                  </a:txBody>
                  <a:tcPr marL="68580" marR="68580" marT="0" marB="0" anchor="ctr" horzOverflow="overflow"/>
                </a:tc>
              </a:tr>
              <a:tr h="1867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муниципального района "Забайкальский район"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21847,8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8929687" cy="5715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</a:t>
            </a:r>
            <a:b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принятые к финансированию  в 2020 году</a:t>
            </a:r>
          </a:p>
        </p:txBody>
      </p:sp>
      <p:graphicFrame>
        <p:nvGraphicFramePr>
          <p:cNvPr id="328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782520"/>
              </p:ext>
            </p:extLst>
          </p:nvPr>
        </p:nvGraphicFramePr>
        <p:xfrm>
          <a:off x="395536" y="1052736"/>
          <a:ext cx="8352928" cy="5587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056784"/>
                <a:gridCol w="1296144"/>
              </a:tblGrid>
              <a:tr h="631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тыс.руб.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8416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проявлений терроризма и экстремизма, а также противодействия идеологии терроризма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marL="68580" marR="68580" marT="0" marB="0" anchor="ctr" horzOverflow="overflow"/>
                </a:tc>
              </a:tr>
              <a:tr h="6312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"Противодействие злоупотреблению наркотиками, их незаконному обороту, алкоголизации населения и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табакокурению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87,0</a:t>
                      </a:r>
                    </a:p>
                  </a:txBody>
                  <a:tcPr marL="68580" marR="68580" marT="0" marB="0" anchor="ctr" horzOverflow="overflow"/>
                </a:tc>
              </a:tr>
              <a:tr h="542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дошкольного образования в муниципальном районе «Забайкальский район»(2020-2026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286796,0</a:t>
                      </a:r>
                    </a:p>
                  </a:txBody>
                  <a:tcPr marL="68580" marR="68580" marT="0" marB="0" anchor="ctr" horzOverflow="overflow"/>
                </a:tc>
              </a:tr>
              <a:tr h="4208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общего образования в муниципальном районе "Забайкальский районе" 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822234,4</a:t>
                      </a:r>
                    </a:p>
                  </a:txBody>
                  <a:tcPr marL="68580" marR="68580" marT="0" marB="0" anchor="ctr" horzOverflow="overflow"/>
                </a:tc>
              </a:tr>
              <a:tr h="4208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дополнительного образования муниципального района "Забайкальский район" 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113572,4</a:t>
                      </a:r>
                    </a:p>
                  </a:txBody>
                  <a:tcPr marL="68580" marR="68580" marT="0" marB="0" anchor="ctr" horzOverflow="overflow"/>
                </a:tc>
              </a:tr>
              <a:tr h="6312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адаптация детей-сирот и детей, оставшихся без попечения родителей, а также лиц из числа детей-сирот и детей, оставшихся без попечения родителей" на 2020-2026гг."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40565,3</a:t>
                      </a:r>
                    </a:p>
                  </a:txBody>
                  <a:tcPr marL="68580" marR="68580" marT="0" marB="0" anchor="ctr" horzOverflow="overflow"/>
                </a:tc>
              </a:tr>
              <a:tr h="489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правонарушений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</a:p>
                  </a:txBody>
                  <a:tcPr marL="68580" marR="68580" marT="0" marB="0" anchor="ctr" horzOverflow="overflow"/>
                </a:tc>
              </a:tr>
              <a:tr h="489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 на территории муниципального района «Забайкальский район» на 2020-2026 годы»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240,0</a:t>
                      </a:r>
                    </a:p>
                  </a:txBody>
                  <a:tcPr marL="68580" marR="68580" marT="0" marB="0" anchor="ctr" horzOverflow="overflow"/>
                </a:tc>
              </a:tr>
              <a:tr h="489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 рынков сельскохозяйственной продукции, сырья и продовольствия (2020-2026 годы)»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138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8"/>
          <p:cNvSpPr>
            <a:spLocks noGrp="1"/>
          </p:cNvSpPr>
          <p:nvPr>
            <p:ph type="body" sz="half" idx="1"/>
          </p:nvPr>
        </p:nvSpPr>
        <p:spPr bwMode="auto">
          <a:xfrm>
            <a:off x="214313" y="857250"/>
            <a:ext cx="8677275" cy="242887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земли Забайкальской примечательна событиями, истоки которых сегодня кроются далеко за пределами очерченных границ муниципального района, для которого 2017 год в соответствии с Указом Президиума Верховного Совета РСФСР  «Об образовании Забайкальского района» от 30 декабря 1966 года стал годом 50-летнего юбилея.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началось все с 1900-х годов. Основание посёлка относится к периоду постройки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Кайдаловской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ветки Сибирской магистрали. Это был разъезд №86. Было здесь только служебное помещение и два жилых дома путейцев. Разъезд предназначался как раздельный пункт для обеспечения необходимой пропускной способности железнодорожного участка, но железнодорожное хозяйство особого развития не получило, так как основная работа по приёмке и обработке поездов проводилась на ст. Маньчжурия. Дальнейшая судьба разъезда определялась пограничным положением и состоянием советско-китайских отношений.  </a:t>
            </a:r>
            <a:endParaRPr lang="ru-RU" alt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7" descr="D:\Работа перейди на Федота)\Инвестиционный паспорт МР ЗР\sib_302_pics_sib_302_026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14282" y="3714752"/>
            <a:ext cx="4221889" cy="250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8" descr="zab_ch666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857752" y="3714752"/>
            <a:ext cx="4104456" cy="2478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1714500" y="285750"/>
            <a:ext cx="6219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ЗАБАЙКАЛЬСКОГО РАЙОНА</a:t>
            </a:r>
          </a:p>
        </p:txBody>
      </p:sp>
      <p:pic>
        <p:nvPicPr>
          <p:cNvPr id="5122" name="Picture 7" descr="ba5164c22f5b4cccb61224970d71524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989536" y="5140724"/>
            <a:ext cx="2893269" cy="1676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4"/>
          <p:cNvSpPr txBox="1">
            <a:spLocks/>
          </p:cNvSpPr>
          <p:nvPr/>
        </p:nvSpPr>
        <p:spPr bwMode="auto">
          <a:xfrm>
            <a:off x="285750" y="428625"/>
            <a:ext cx="8677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МУНИЦИПАЛЬНЫЕ ПРОГРАММЫ, РЕАЛИЗУЕМЫЕ </a:t>
            </a:r>
          </a:p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НА ТЕРИТОРИИ РАЙОНА</a:t>
            </a: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612775" y="2565400"/>
            <a:ext cx="78486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</p:txBody>
      </p:sp>
      <p:graphicFrame>
        <p:nvGraphicFramePr>
          <p:cNvPr id="6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281093"/>
              </p:ext>
            </p:extLst>
          </p:nvPr>
        </p:nvGraphicFramePr>
        <p:xfrm>
          <a:off x="285750" y="1298100"/>
          <a:ext cx="8390706" cy="52486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390706"/>
              </a:tblGrid>
              <a:tr h="425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251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и муниципальным долгом муниципального района «Забайкальский район» на 2020-2026 годы»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251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муниципальной собственностью муниципального района «Забайкальский район» (2020-2026 годы)»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710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информационного общества и формирование электронного правительства в муниципальном районе «Забайкальский район»</a:t>
                      </a:r>
                      <a:r>
                        <a:rPr lang="ru-RU" alt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3655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муниципального района «Забайкальский район» (2020-2026 годы)"</a:t>
                      </a:r>
                    </a:p>
                  </a:txBody>
                  <a:tcPr marL="68580" marR="68580" marT="0" marB="0" anchor="ctr" horzOverflow="overflow"/>
                </a:tc>
              </a:tr>
              <a:tr h="2123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"Комплексное развитие сельских территорий (2020-2026 годы)"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855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"Совершенствование муниципального управления муниципального района «Забайкальский </a:t>
                      </a:r>
                      <a:r>
                        <a:rPr lang="ru-RU" alt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район»"на</a:t>
                      </a: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2020-2026 годы"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251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граждан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3855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регулирование территориального развития муниципального района «Забайкальский район»"</a:t>
                      </a:r>
                    </a:p>
                  </a:txBody>
                  <a:tcPr marL="68580" marR="68580" marT="0" marB="0" anchor="ctr" horzOverflow="overflow"/>
                </a:tc>
              </a:tr>
              <a:tr h="3855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 ориентированных некоммерческих организаций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3855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5483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территорий от чрезвычайных ситуаций, обеспечение пожарной безопасности и безопасности людей на водных объектах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3655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муниципального района "Забайкальский район"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378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4"/>
          <p:cNvSpPr txBox="1">
            <a:spLocks/>
          </p:cNvSpPr>
          <p:nvPr/>
        </p:nvSpPr>
        <p:spPr bwMode="auto">
          <a:xfrm>
            <a:off x="285750" y="428625"/>
            <a:ext cx="8677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МУНИЦИПАЛЬНЫЕ ПРОГРАММЫ, РЕАЛИЗУЕМЫЕ </a:t>
            </a:r>
          </a:p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НА ТЕРИТОРИИ РАЙОНА</a:t>
            </a: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612775" y="2565400"/>
            <a:ext cx="78486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</p:txBody>
      </p:sp>
      <p:graphicFrame>
        <p:nvGraphicFramePr>
          <p:cNvPr id="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82863"/>
              </p:ext>
            </p:extLst>
          </p:nvPr>
        </p:nvGraphicFramePr>
        <p:xfrm>
          <a:off x="323528" y="1700807"/>
          <a:ext cx="8280920" cy="371685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280920"/>
              </a:tblGrid>
              <a:tr h="49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559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проявлений терроризма и экстремизма, а также противодействия идеологии терроризма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491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"Противодействие злоупотреблению наркотиками, их незаконному обороту, алкоголизации населения и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табакокурению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3594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дошкольного образования в муниципальном районе «Забайкальский район»(2020-2026 годы)"</a:t>
                      </a:r>
                    </a:p>
                  </a:txBody>
                  <a:tcPr marL="68580" marR="68580" marT="0" marB="0" anchor="ctr" horzOverflow="overflow"/>
                </a:tc>
              </a:tr>
              <a:tr h="3279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общего образования в муниципальном районе "Забайкальский районе" (2020-2026 годы)"</a:t>
                      </a:r>
                    </a:p>
                  </a:txBody>
                  <a:tcPr marL="68580" marR="68580" marT="0" marB="0" anchor="ctr" horzOverflow="overflow"/>
                </a:tc>
              </a:tr>
              <a:tr h="3279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дополнительного образования муниципального района "Забайкальский район" (2020-2026 годы)"</a:t>
                      </a:r>
                    </a:p>
                  </a:txBody>
                  <a:tcPr marL="68580" marR="68580" marT="0" marB="0" anchor="ctr" horzOverflow="overflow"/>
                </a:tc>
              </a:tr>
              <a:tr h="491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адаптация детей-сирот и детей, оставшихся без попечения родителей, а также лиц из числа детей-сирот и детей, оставшихся без попечения родителей" на 2020-2026гг."</a:t>
                      </a:r>
                    </a:p>
                  </a:txBody>
                  <a:tcPr marL="68580" marR="68580" marT="0" marB="0" anchor="ctr" horzOverflow="overflow"/>
                </a:tc>
              </a:tr>
              <a:tr h="3279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правонарушений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548680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Масштабный инвестиционный проект «Организация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специализированного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комплекса «Лесной Терминал»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пгт. Забайкальск, Забайкальского края»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812240"/>
              </p:ext>
            </p:extLst>
          </p:nvPr>
        </p:nvGraphicFramePr>
        <p:xfrm>
          <a:off x="179512" y="1124744"/>
          <a:ext cx="8713788" cy="53285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/>
                <a:gridCol w="7057604"/>
              </a:tblGrid>
              <a:tr h="163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и краткое содержание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«Организация специализированного комплекса «Лесной Терминал» в пгт. Забайкальск, Забайкальского края»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Суть проекта заключается в создании технологического комплекса «Лесной Терминал», включающего в себя группу специализированных и универсальных зон, а также необходимые элементы инженерной, транспортной и административной инфраструктуры для обслуживания транзитных и региональных лесных грузопотоков, а также организации переработки древесины.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предусматривает строительство на территории пгт Забайкальск инфраструктурных объектов комплекса «Лесной терминал»: объектов административно-хозяйственного назначения, делового центра, инженерных сетей и сооружений, объектов системы безопасности.</a:t>
                      </a:r>
                    </a:p>
                  </a:txBody>
                  <a:tcPr marL="21818" marR="21818" marT="0" marB="0" anchor="ctr"/>
                </a:tc>
              </a:tr>
              <a:tr h="307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Инициатор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 с ограниченной ответственностью «Забайкальский лесной терминал»</a:t>
                      </a:r>
                    </a:p>
                  </a:txBody>
                  <a:tcPr marL="21818" marR="21818" marT="0" marB="0"/>
                </a:tc>
              </a:tr>
              <a:tr h="28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Территориальная привязка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площадью 90 га на территории муниципального района «Забайкальский район».</a:t>
                      </a:r>
                    </a:p>
                  </a:txBody>
                  <a:tcPr marL="21818" marR="21818" marT="0" marB="0"/>
                </a:tc>
              </a:tr>
              <a:tr h="617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инвестиционного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направлен на организацию </a:t>
                      </a:r>
                      <a:r>
                        <a:rPr lang="ru-RU" sz="11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терминально-логистического</a:t>
                      </a: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комплекса в непосредственной близости к пограничному пункту Забайкальск – Маньчжурия с целью обеспечения необходимой </a:t>
                      </a:r>
                      <a:r>
                        <a:rPr lang="ru-RU" sz="11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логистической</a:t>
                      </a: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инфраструктурой грузовые потоки на границе, а также предусматривает организацию переработки древесины.</a:t>
                      </a:r>
                    </a:p>
                  </a:txBody>
                  <a:tcPr marL="21818" marR="21818" marT="0" marB="0"/>
                </a:tc>
              </a:tr>
              <a:tr h="1235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 по проекту – 2000 млн. рублей, в том числе: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проектно-сметной документации, получение разрешительной документации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млн.рублей;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вертикальная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подготовка площадки – 350 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бетонирование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площадки – 540 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приобретение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техники и оборудования –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420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строительство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ж/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тупика – 150 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строительство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инфраструктурных объектов –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230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операционные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запуск терминала –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300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рублей.</a:t>
                      </a:r>
                    </a:p>
                  </a:txBody>
                  <a:tcPr marL="21818" marR="21818" marT="0" marB="0"/>
                </a:tc>
              </a:tr>
              <a:tr h="411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Объем и виды производимой продукции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Реализация Проекта позволит организации предоставлять клиентам лесоматериалы, а также высококачественные услуги по хранению и обработке грузов.</a:t>
                      </a:r>
                    </a:p>
                  </a:txBody>
                  <a:tcPr marL="21818" marR="21818" marT="0" marB="0"/>
                </a:tc>
              </a:tr>
              <a:tr h="411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создаваемых рабочих мест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 процессе реализации  проекта будет создано 731 рабочее место.</a:t>
                      </a:r>
                    </a:p>
                  </a:txBody>
                  <a:tcPr marL="21818" marR="21818" marT="0" marB="0"/>
                </a:tc>
              </a:tr>
              <a:tr h="216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Рынки сбыта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Россия, Китай.</a:t>
                      </a:r>
                    </a:p>
                  </a:txBody>
                  <a:tcPr marL="21818" marR="21818" marT="0" marB="0"/>
                </a:tc>
              </a:tr>
              <a:tr h="20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2018-2026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75" y="214313"/>
            <a:ext cx="8858250" cy="338137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ЗЕРНОВОЙ ЖЕЛЕЗНОДОРОЖНЫЙ ТЕРМИНАЛ ЗАБАЙКАЛЬСК-МАНЬЧЖУРИЯ</a:t>
            </a:r>
            <a:endParaRPr lang="ru-RU" b="1" dirty="0"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07285"/>
              </p:ext>
            </p:extLst>
          </p:nvPr>
        </p:nvGraphicFramePr>
        <p:xfrm>
          <a:off x="142875" y="764704"/>
          <a:ext cx="8858250" cy="5328593"/>
        </p:xfrm>
        <a:graphic>
          <a:graphicData uri="http://schemas.openxmlformats.org/drawingml/2006/table">
            <a:tbl>
              <a:tblPr/>
              <a:tblGrid>
                <a:gridCol w="3565029"/>
                <a:gridCol w="5293221"/>
              </a:tblGrid>
              <a:tr h="825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вида и объемов выпускаемой продукции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Первый зерновой железнодорожный терминал Забайкальск-Маньчжурия, перевалка до 8 млн. тонн зерновых, зернобобовых и масленичных культур из российских вагонов зерновозов в китайские вагоны и возможностью единовременного хранения до 80 тыс. тонн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проекта: муниципальный район; населенный пункт, адрес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 Забайкальский район, пгт.Забайкальск, ул.Песочная 1 а, б, в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организации, адрес, место регистрации в качестве налогового резидента, ИНН.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Контактные данные: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адрес, руководитель организации, тел.,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контактное лицо, тел.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«ЗАБАЙКАЛЬСКИЙ ЗЕРНОВОЙ ТЕРМИНАЛ», Забайкальский край, Забайкальский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пгт.Забайкальск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ул.Комсомольская, д.50А,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 7536150931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Адрес: Забайкальский край, Забайкальский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пгт.Забайкальск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ул.Комсомольская, д.50А, оф.15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Генеральный директор – Овсепян Карен Александрович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+7(3022) 55-08-88 </a:t>
                      </a:r>
                      <a:r>
                        <a:rPr kumimoji="0" lang="en-US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info@sibgrain.ru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реализации проекта (год начала и год окончания реализации)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годы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запланированный объем инвестиций по проекту (частные, государственные), млн. руб.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6 334 млн.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замещения импорта на рынке по годам с начала выпуска продукции, млн. руб.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создает условия для развития коммерчески перспективного (отсутствующего сегодня) рынка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экспортоориентированного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производства зерна, зерновой логистики и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зернотрейдинга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Забайкальском крае и в целом СФО.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финансирования), млн. руб.: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 – 20%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Заемные средства  - 80% (кредитное оглашение с ПАО «Промсвязьбанк».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создаваемых рабочих мест, ед.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75" y="90994"/>
            <a:ext cx="8858250" cy="584775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СКЛАДСКОГО КОМПЛЕКСА С ПРЕДОСТАВЛЕНИЕМ УСЛУГ ПО ХРАНЕНИЮ ТОВАРОВ, НАХОДЯЩИХСЯ ПОД ТАМОЖЕННЫМ КОНТРОЛЕМ</a:t>
            </a:r>
            <a:endParaRPr lang="ru-RU" b="1" dirty="0"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01688"/>
              </p:ext>
            </p:extLst>
          </p:nvPr>
        </p:nvGraphicFramePr>
        <p:xfrm>
          <a:off x="142875" y="728869"/>
          <a:ext cx="8858250" cy="5010921"/>
        </p:xfrm>
        <a:graphic>
          <a:graphicData uri="http://schemas.openxmlformats.org/drawingml/2006/table">
            <a:tbl>
              <a:tblPr/>
              <a:tblGrid>
                <a:gridCol w="3565029"/>
                <a:gridCol w="5293221"/>
              </a:tblGrid>
              <a:tr h="1259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вида и объемов выпускаемой продукции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Складской комплекс «Континент плюс» первый в Забайкальском крае таможенный склад открытого типа, предназначен для хранения до 3-х лет иностранных товаров до выпуска таможенным органом (создание благоприятных условий для устойчивого экономического развития Забайкальского края на основе расширения международного сотрудничества, внешнеэкономической деятельности и туризма)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проекта: муниципальный район; населенный пункт, адрес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 Забайкальский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пгт.Забайкальск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МАПП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0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организации, адрес, место регистрации в качестве налогового резидента, ИНН.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Контактные данные: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адрес, руководитель организации, тел.,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контактное лицо, тел.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«»Континент плюс», Забайкальский край, Забайкальский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пгт.Забайкальск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МАПП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 7505006342  ОГРН 1117505000315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– Овсепян Карен Александрович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+7(924) 275-88-06, +7(914)434-85-99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реализации проекта (год начала и год окончания реализации)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2021годы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запланированный объем инвестиций по проекту (частные, государственные), млн. руб.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  млн.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финансирования), млн. руб.: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 – 100%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создаваемых рабочих мест, ед.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480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75" y="214104"/>
            <a:ext cx="8858250" cy="338554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СТРОИТЕЛЬСТВО МИКРОРАЙОНА «ЮЖНЫЙ» В ПГТ.ЗАБАЙКАЛЬСК</a:t>
            </a:r>
            <a:endParaRPr lang="ru-RU" b="1" dirty="0"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07946"/>
              </p:ext>
            </p:extLst>
          </p:nvPr>
        </p:nvGraphicFramePr>
        <p:xfrm>
          <a:off x="142875" y="728869"/>
          <a:ext cx="8858250" cy="5052767"/>
        </p:xfrm>
        <a:graphic>
          <a:graphicData uri="http://schemas.openxmlformats.org/drawingml/2006/table">
            <a:tbl>
              <a:tblPr/>
              <a:tblGrid>
                <a:gridCol w="3565029"/>
                <a:gridCol w="5293221"/>
              </a:tblGrid>
              <a:tr h="1259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вида и объемов выпускаемой продукции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Инвестиционным проектом предусмотрено строительство жилого микрорайона для обеспечения жильем и социальной инфраструктурой жителей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пгт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Забайкальск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план застройки включены жилые дома, офисные здания, торговые помещения, коттеджи,  детсад, школа, медучреждение, гаражи)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проекта: муниципальный район; населенный пункт, адрес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район, п. Забайкальск,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«Южный», ул. Международная, 2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0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организации, адрес, место регистрации в качестве налогового резидента, ИНН.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Контактные данные: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адрес, руководитель организации, тел.,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контактное лицо, тел.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Шэн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Ши», Забайкальский район, п. Забайкальск,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«Южный», ул. Международная,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– Фан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Шутин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Козлова Анна, 914-467-18-16,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kozlovaannachita@gmail.com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реализации проекта (год начала и год окончания реализации)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2026годы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запланированный объем инвестиций по проекту (частные, государственные), млн. руб.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5 510,0 млн.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финансирования), млн. руб.: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Странные инвестиции (КНР) – 100%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создаваемых рабочих мест,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6136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75" y="-32117"/>
            <a:ext cx="8858250" cy="830997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ИНВЕСТИЦИОННЫЕ ПРОЕКТЫ СУБЪЕКТОВ МАЛОГО И СРЕДНЕГО ПРЕДПРИНИМАТЕЛЬСТВА РЕАЛИЗУЕМЫЕ ИЛИ ПЛАНИРУЕМЫЕ К РЕАЛИЗАЦИИ НА ЕТРИТОРИИ МУНИЦИПАЛЬНОГО РАЙОНА «ЗАБАЙКАЛЬСКИЙ РАЙОН» </a:t>
            </a:r>
            <a:endParaRPr lang="ru-RU" b="1" dirty="0">
              <a:latin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83681"/>
              </p:ext>
            </p:extLst>
          </p:nvPr>
        </p:nvGraphicFramePr>
        <p:xfrm>
          <a:off x="251518" y="908720"/>
          <a:ext cx="8749606" cy="576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427"/>
                <a:gridCol w="673169"/>
                <a:gridCol w="748082"/>
                <a:gridCol w="448427"/>
                <a:gridCol w="748082"/>
                <a:gridCol w="748082"/>
                <a:gridCol w="672640"/>
                <a:gridCol w="673169"/>
                <a:gridCol w="673169"/>
                <a:gridCol w="2916359"/>
              </a:tblGrid>
              <a:tr h="3573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п/п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Инициатор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Цель проекта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Срок реализации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Потребность в финансировании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Эффективность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Информация об исполнении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</a:tr>
              <a:tr h="747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всего, 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руб.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Источники финансирования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описание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д.рабочие места, человек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доп.выручка в год, млн. руб.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</a:tr>
              <a:tr h="447731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СХПК «Степной»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ИП ГКФХ Доржицыренов </a:t>
                      </a:r>
                      <a:r>
                        <a:rPr lang="ru-RU" sz="800" dirty="0" err="1">
                          <a:effectLst/>
                        </a:rPr>
                        <a:t>Дамдин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Басагадаевич</a:t>
                      </a:r>
                      <a:r>
                        <a:rPr lang="ru-RU" sz="800" dirty="0">
                          <a:effectLst/>
                        </a:rPr>
                        <a:t>,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8-914-523-2275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Покупка скота - 500 маток, КРС - 300 племенного скота. В 2020 году заем требуется на развитие кормовой базы – приобретение техники и семян. Часть средств необходима для ремонта техники.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2020-2025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(поэтапно), в 2020 году – 5,0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Заемные средства - 5 млн. руб. (Фонд поддержки предпринимательства), собственные средства - 0 млн. руб.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 ходе реализации проекта планируется увеличение выручки на 20-30 %,  увеличение штата до 10 человек (+ 5 р.м.).   В перспективе будет увеличен штата на 7 р.м. (в сезон работ до 20 р.м)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2,0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ru-RU" sz="80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На заявку в Фонде развития промышленности было отказано. Подали заявку в Фонд поддержки и развития агропромышленного комплекса Забайкальского края на 1,8 млн. руб., </a:t>
                      </a:r>
                      <a:r>
                        <a:rPr lang="ru-RU" sz="800" i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займ</a:t>
                      </a:r>
                      <a:r>
                        <a:rPr lang="ru-RU" sz="80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получен в мае 2021 года, денежные средства освоены. Произвели закупку на запчасти для тракторов, закупили корма, ГСМ, семена.</a:t>
                      </a:r>
                      <a:endParaRPr lang="ru-RU" sz="80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3153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08991"/>
              </p:ext>
            </p:extLst>
          </p:nvPr>
        </p:nvGraphicFramePr>
        <p:xfrm>
          <a:off x="251520" y="260648"/>
          <a:ext cx="8712968" cy="6408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280"/>
                <a:gridCol w="719502"/>
                <a:gridCol w="799572"/>
                <a:gridCol w="479292"/>
                <a:gridCol w="479292"/>
                <a:gridCol w="799572"/>
                <a:gridCol w="718938"/>
                <a:gridCol w="559926"/>
                <a:gridCol w="719502"/>
                <a:gridCol w="3117092"/>
              </a:tblGrid>
              <a:tr h="277710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ООО «Мульти Групп»,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Аршак Маружанович Санасарян,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8-914-484-7700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Приобретение мобильного передвижного асфальтного завода пр-ва КНР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2020-2021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16,00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Заемные средства - 6 млн. руб.  (Фонд развития промышленности, Фонд поддержки предпринимательства), собственные средства - 4 млн.руб.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 ходе реализации проекта планируется увеличение выручки на 30-35 млн. руб.,  увеличение штата на 16-25 чел.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16-25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30-35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 dirty="0" smtClean="0">
                          <a:effectLst/>
                        </a:rPr>
                        <a:t>Проект реализовывается за счет собственных средств. В </a:t>
                      </a:r>
                      <a:r>
                        <a:rPr lang="ru-RU" sz="800" dirty="0" err="1" smtClean="0">
                          <a:effectLst/>
                        </a:rPr>
                        <a:t>Карымском</a:t>
                      </a:r>
                      <a:r>
                        <a:rPr lang="ru-RU" sz="800" dirty="0" smtClean="0">
                          <a:effectLst/>
                        </a:rPr>
                        <a:t> районе Забайкальского края приобретен бетонный завод, доставлен в пгт. Забайкальск, закуплено бетонное оборудование (формы и т.д.), также приобретена техника (самосвал, манипулятор, кран, борт 6-</a:t>
                      </a:r>
                      <a:r>
                        <a:rPr lang="ru-RU" sz="800" dirty="0" err="1" smtClean="0">
                          <a:effectLst/>
                        </a:rPr>
                        <a:t>ти</a:t>
                      </a:r>
                      <a:r>
                        <a:rPr lang="ru-RU" sz="800" dirty="0" smtClean="0">
                          <a:effectLst/>
                        </a:rPr>
                        <a:t> тонный). В настоящий момент ожидают ответа по оформлению земли под Дальневосточный гектар. Собственных средств 9 млн. рублей, 3 млн. рублей установка.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</a:tr>
              <a:tr h="363160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ИП Болотов Баир-Мунко Михайлович,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8-914-468-2953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Строительство автомойки дополнительно к автосервису, организация туристического комплекса на базе имеющегося кафе; занятость мясным животноводством.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2020-2021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10,00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Заемные средства - 10 млн. руб. (Фонд поддержки предпринимательства, Забайкальский микрофинансовый центр) , собственные средства - 0 млн. руб.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Увеличение количества трудоустроенных до 30 человек )+ 5 р.м.)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Реализация проекта осуществлена за счет собственных средств. В заемных средствах пока не нуждаются.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8606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081120"/>
              </p:ext>
            </p:extLst>
          </p:nvPr>
        </p:nvGraphicFramePr>
        <p:xfrm>
          <a:off x="323528" y="332656"/>
          <a:ext cx="8496944" cy="6264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339"/>
                <a:gridCol w="701663"/>
                <a:gridCol w="779748"/>
                <a:gridCol w="467409"/>
                <a:gridCol w="467409"/>
                <a:gridCol w="779748"/>
                <a:gridCol w="701114"/>
                <a:gridCol w="546043"/>
                <a:gridCol w="701663"/>
                <a:gridCol w="3039808"/>
              </a:tblGrid>
              <a:tr h="331660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СПК Расцвет (СПК),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Забайкальский РПК (районный потребкооператив)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Каирбекова Виктория Васильевна,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8-914-507-6048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Увеличение объема производства хлебобулочных изделий и полуфабрикатов. Реконструкция здания хлебопекарни в п. Даурия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2020-2023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10,00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Заемные средства - 10 млн. руб. (Фонд поддержки предпринимательства, Забайкальский микрофинансовый центр), собственные средства - 0 млн. руб.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Увеличение количества рабочих мест до 12 человек ( + 6 р.м.). Увеличение объемов производства минимум в 1,5 раза, увеличение налоговых отчислений 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10,0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В Фонде развития промышленности Забайкальского края получен </a:t>
                      </a:r>
                      <a:r>
                        <a:rPr lang="ru-RU" sz="700" dirty="0" err="1" smtClean="0">
                          <a:effectLst/>
                        </a:rPr>
                        <a:t>займ</a:t>
                      </a:r>
                      <a:r>
                        <a:rPr lang="ru-RU" sz="700" dirty="0" smtClean="0">
                          <a:effectLst/>
                        </a:rPr>
                        <a:t> в размере  3,9 млн. рублей, собственных средств 450 </a:t>
                      </a:r>
                      <a:r>
                        <a:rPr lang="ru-RU" sz="700" dirty="0" err="1" smtClean="0">
                          <a:effectLst/>
                        </a:rPr>
                        <a:t>т.р</a:t>
                      </a:r>
                      <a:r>
                        <a:rPr lang="ru-RU" sz="700" dirty="0" smtClean="0">
                          <a:effectLst/>
                        </a:rPr>
                        <a:t>. Осуществляется ремонт пекарни в </a:t>
                      </a:r>
                      <a:r>
                        <a:rPr lang="ru-RU" sz="700" dirty="0" err="1" smtClean="0">
                          <a:effectLst/>
                        </a:rPr>
                        <a:t>п.ст</a:t>
                      </a:r>
                      <a:r>
                        <a:rPr lang="ru-RU" sz="700" dirty="0" smtClean="0">
                          <a:effectLst/>
                        </a:rPr>
                        <a:t>. Даурия. Планируют закончить ремонт в сентябре 2021 года.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</a:tr>
              <a:tr h="294809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ИП Солоненко Олег Анатольевич,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8-914-135-8888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Организация досуга населения в пгт. Забайкальск в летний период путем строительства открытых бассейнов (взрослый и детский с горками)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2020-2021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8,00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Необходимы безвозвратные средства, т.к. есть возможность заимствования на более выгодных условиях, чем предлагаемые ЦМБ.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Примерный объем выручки - 8 млн.руб. в сезон, т. к. аквапарк будет работать только в летнее время года. Увеличение штата до 20 человек (+ 19 р.м.)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8,0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Интересует только грант, в заемных средствах не нуждается. Реализация проекта осуществляется за счет собственных средств. Установка ограждения, котлован подготовлен</a:t>
                      </a:r>
                      <a:r>
                        <a:rPr lang="ru-RU" sz="7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5911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056244"/>
              </p:ext>
            </p:extLst>
          </p:nvPr>
        </p:nvGraphicFramePr>
        <p:xfrm>
          <a:off x="323528" y="188640"/>
          <a:ext cx="8640960" cy="6336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633"/>
                <a:gridCol w="713556"/>
                <a:gridCol w="792963"/>
                <a:gridCol w="475331"/>
                <a:gridCol w="475331"/>
                <a:gridCol w="792963"/>
                <a:gridCol w="712997"/>
                <a:gridCol w="555299"/>
                <a:gridCol w="713556"/>
                <a:gridCol w="3091331"/>
              </a:tblGrid>
              <a:tr h="401656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ИП ГКФХ Баженов Юрий Викторович,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8-924-477-7438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покупка КРС - 100 голов. Запчасти на сельхозтехнику. Получение статуса племенного. Организация племенной работы в животноводстве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2020-2021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3,00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Заемные средства - 3 млн. руб. (Фонд поддержки предпринимательства), собственные средства - 1 млн. руб.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создание 5 рабочих мест. Развитие мясного скотоводства, производство мяса для реализации на территории Забайкальского края и в регионах ДФО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Оформление заявки переносится на неопределенное время в связи с тем, что решается вопрос о закрытии ИП ГКФХ.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</a:tr>
              <a:tr h="232013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ООО «Строй Макс»,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Кубатова Анна Александровна,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8-914-145-8888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Приобретение оборудования для производства пластиковых  и алюминиевых изделий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3,00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Заемные средства - 3 млн.руб. (Фонд поддержки предпринимательства) собственные средства - 0 млн.руб.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Рабочие места - 6 человек (+ 2 р.м.), налоговые отчисления - свыше 300 т. Р.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Проект перспективен. Планируют собирать документы для оформления займа, разработка бизнес-плана. Направлены для получения информации по условиям предоставления займа в организации инфраструктуры МСП Забайкальского края, предоставляемых поддержку.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4053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5919" y="1074312"/>
            <a:ext cx="6858048" cy="549785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8674" name="WordArt 11"/>
          <p:cNvSpPr>
            <a:spLocks noChangeArrowheads="1" noChangeShapeType="1" noTextEdit="1"/>
          </p:cNvSpPr>
          <p:nvPr/>
        </p:nvSpPr>
        <p:spPr bwMode="auto">
          <a:xfrm>
            <a:off x="571500" y="3571875"/>
            <a:ext cx="2428875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Населенные пункты:</a:t>
            </a:r>
          </a:p>
          <a:p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пгт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 Забайкальск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с. Абагайтуй</a:t>
            </a:r>
          </a:p>
          <a:p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. Билитуй</a:t>
            </a:r>
          </a:p>
          <a:p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. Даурия</a:t>
            </a:r>
          </a:p>
          <a:p>
            <a:r>
              <a:rPr lang="ru-RU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п.Красный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Великан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с.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Арабатук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EAF7FA"/>
              </a:solidFill>
              <a:latin typeface="Times New Roman"/>
              <a:cs typeface="Times New Roman"/>
            </a:endParaRP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Семиозерье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EAF7FA"/>
              </a:solidFill>
              <a:latin typeface="Times New Roman"/>
              <a:cs typeface="Times New Roman"/>
            </a:endParaRP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Степной</a:t>
            </a:r>
          </a:p>
          <a:p>
            <a:r>
              <a:rPr lang="ru-RU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.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Харанор</a:t>
            </a:r>
          </a:p>
          <a:p>
            <a:r>
              <a:rPr lang="ru-RU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н.п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.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Рудник Абагайтуй</a:t>
            </a:r>
          </a:p>
          <a:p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EAF7FA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411413" y="1052513"/>
          <a:ext cx="5760987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5" name="Прямоугольник 2"/>
          <p:cNvSpPr>
            <a:spLocks noChangeArrowheads="1"/>
          </p:cNvSpPr>
          <p:nvPr/>
        </p:nvSpPr>
        <p:spPr bwMode="auto">
          <a:xfrm>
            <a:off x="1285875" y="500063"/>
            <a:ext cx="70500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</a:t>
            </a:r>
          </a:p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«Забайкальский район»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70739"/>
              </p:ext>
            </p:extLst>
          </p:nvPr>
        </p:nvGraphicFramePr>
        <p:xfrm>
          <a:off x="251520" y="332656"/>
          <a:ext cx="8568953" cy="6192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986"/>
                <a:gridCol w="707610"/>
                <a:gridCol w="786355"/>
                <a:gridCol w="471370"/>
                <a:gridCol w="471370"/>
                <a:gridCol w="786355"/>
                <a:gridCol w="707055"/>
                <a:gridCol w="550672"/>
                <a:gridCol w="707610"/>
                <a:gridCol w="3065570"/>
              </a:tblGrid>
              <a:tr h="239450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ИП ГКФХ Дмитриев Андрей Викторович,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8-914-437-6436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Разведение крупного рогатого скота, овец, лошадей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2020-2025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30,00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средства по линии Минсельхоза - грант 60% от стоимости проекта, 40 % собственные (заемные) средства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Прирост объема производства сельхоз- продукции на 10%, создание 2 рабочих мест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Проект реализован за счет собственных средств. Осуществлен забой скота для реализации проекта.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</a:tr>
              <a:tr h="379818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ИП Мелентьев Василий Николаевич,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8-914-520-3275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Обновление сельхозтехники, подведение электролинии к чабанской стоянке, ремонт помещений для содержания животных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2020-2022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2,50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Заемные средства - 2,5 млн. руб. (Фонд поддержки предпринимательства), собственные средства - 0 млн. руб.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Разведение сельскохозяйственных животных для производства мяса в целях реализации на территории Забайкальского края и  в регионы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ДФО.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Договор на подведение электролинии заключен с производственным отделением Южные электрические сети (ЮЭС), внесена предоплата на присоединение 74 тыс. рублей из собственных средств, срок исполнения договора до 1 декабря 2020 года, но до настоящего времени работы не проведены.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На 2021 год планируется приобретение сельхозтехники: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В январе 2021 года приобретен малогабаритный фронтальный погрузчик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и в планах приобретение </a:t>
                      </a:r>
                      <a:r>
                        <a:rPr lang="ru-RU" sz="900" dirty="0" err="1" smtClean="0">
                          <a:effectLst/>
                        </a:rPr>
                        <a:t>двухбрусной</a:t>
                      </a:r>
                      <a:r>
                        <a:rPr lang="ru-RU" sz="900" dirty="0" smtClean="0">
                          <a:effectLst/>
                        </a:rPr>
                        <a:t> косилки.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Мелкий ремонт животноводческих помещений проведен за счет собственных средств.</a:t>
                      </a:r>
                      <a:endParaRPr lang="ru-RU" sz="900" dirty="0">
                        <a:effectLst/>
                      </a:endParaRPr>
                    </a:p>
                  </a:txBody>
                  <a:tcPr marL="53376" marR="533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6198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456309"/>
              </p:ext>
            </p:extLst>
          </p:nvPr>
        </p:nvGraphicFramePr>
        <p:xfrm>
          <a:off x="251520" y="332656"/>
          <a:ext cx="8568954" cy="6192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986"/>
                <a:gridCol w="707610"/>
                <a:gridCol w="786356"/>
                <a:gridCol w="471370"/>
                <a:gridCol w="471370"/>
                <a:gridCol w="786356"/>
                <a:gridCol w="707055"/>
                <a:gridCol w="550671"/>
                <a:gridCol w="707610"/>
                <a:gridCol w="3065570"/>
              </a:tblGrid>
              <a:tr h="257774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ИП ГКФХ,  Нимаев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Соел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Нимаевич,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8-924-477-1454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Разведение крупного рогатого скота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2019-2024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(2019 г. - получил грант)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создание 2 рабочих мест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Прирост объема производства сельхоз- продукции на 10%, создание 2 рабочих мест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Проект реализован за счет средств гранта для начинающих фермеров в сумме 2630,7 </a:t>
                      </a:r>
                      <a:r>
                        <a:rPr lang="ru-RU" sz="900" dirty="0" err="1" smtClean="0">
                          <a:effectLst/>
                        </a:rPr>
                        <a:t>тыс</a:t>
                      </a:r>
                      <a:r>
                        <a:rPr lang="ru-RU" sz="900" dirty="0" smtClean="0">
                          <a:effectLst/>
                        </a:rPr>
                        <a:t> .рублей, полученного в 2019 году в Министерстве сельского хозяйства Забайкальского края и собственных средств 292,3 тыс. рублей. Приобретены: трактор Белорус 82.1, пресс-подборщик ПФР-145, погрузчик ПКУ-09 без рабочих органов, вилы для рулонов, ковш 0,8 </a:t>
                      </a:r>
                      <a:r>
                        <a:rPr lang="ru-RU" sz="900" dirty="0" err="1" smtClean="0">
                          <a:effectLst/>
                        </a:rPr>
                        <a:t>м3</a:t>
                      </a:r>
                      <a:r>
                        <a:rPr lang="ru-RU" sz="900" dirty="0" smtClean="0">
                          <a:effectLst/>
                        </a:rPr>
                        <a:t>, доильный аппарат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</a:tr>
              <a:tr h="361494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ИП Бронников Юрий Владимирович,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8-924-501-4818,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Оксана Дмитриевна (супруга),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914-475-9414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Развитие предприятия по производству полуфабрикатов. Закуп 150 голов КРС. Обеспечение мясом детсадов, больниц.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2020-2021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2,00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Заемные средства - 2 млн.руб. (Фонд поддержки предпринимательства) собственные средства - 0 млн.руб.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Увеличение рабочих мест до 11 человек, увеличение налоговых отчислений - свыше 500 тыс.рублей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Проект реализован за счет получения займа в Фонде развития промышленности Забайкальского края на сумму 850 тыс. рублей. Произведен ремонт  цеха по производству полуфабрикатов, холодильное оборудование приобретено. Отчет по средствам направлен в ФРП ЗК.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3776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291437"/>
              </p:ext>
            </p:extLst>
          </p:nvPr>
        </p:nvGraphicFramePr>
        <p:xfrm>
          <a:off x="251520" y="188643"/>
          <a:ext cx="8568953" cy="6336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986"/>
                <a:gridCol w="707610"/>
                <a:gridCol w="786355"/>
                <a:gridCol w="471370"/>
                <a:gridCol w="471370"/>
                <a:gridCol w="786355"/>
                <a:gridCol w="707055"/>
                <a:gridCol w="550672"/>
                <a:gridCol w="707610"/>
                <a:gridCol w="3065570"/>
              </a:tblGrid>
              <a:tr h="326468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ИП Данилова Мария Георгиевна,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8-914-128-47-94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Приобретение микроавтобуса для поставки готовых изделий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2,00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Заемные средства - 2 млн.руб. (АТБ-банк) собственные средства - 0 млн.руб.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Увеличение объема производства в два раза, увеличение рабочих мест до 20 человек (+ 5 р.м.). Налоговые отчисления свыше 1 млн.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Проект реализован за счет получения займа в Фонде развития промышленности Забайкальского края.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В размере 3,5 млн. рублей на приобретение рефрижератора. Денежные средства освоены, на оставшиеся 135 </a:t>
                      </a:r>
                      <a:r>
                        <a:rPr lang="ru-RU" sz="900" dirty="0" err="1" smtClean="0">
                          <a:effectLst/>
                        </a:rPr>
                        <a:t>т.р</a:t>
                      </a:r>
                      <a:r>
                        <a:rPr lang="ru-RU" sz="900" dirty="0" smtClean="0">
                          <a:effectLst/>
                        </a:rPr>
                        <a:t>. закуплена мука. 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</a:tr>
              <a:tr h="162699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ИП Луканчева Юлия Андреевна,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8-914-467-7543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Развитие детско-юношеского центра «Академия знаний»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1,50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желательны грантовые денежные средства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Увеличение оборотных средств в два раза. Налоговые каникулы.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Индивидуальный предприниматель прекратил свою деятельность. Необходимо исключить из плана первоочередных мер по социально-экономическому развитию муниципального района "Забайкальский район" на период 2020-2025 годов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</a:tr>
              <a:tr h="144502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ИП </a:t>
                      </a:r>
                      <a:r>
                        <a:rPr lang="ru-RU" sz="900" dirty="0" err="1">
                          <a:effectLst/>
                        </a:rPr>
                        <a:t>Сюй</a:t>
                      </a:r>
                      <a:r>
                        <a:rPr lang="ru-RU" sz="900" dirty="0">
                          <a:effectLst/>
                        </a:rPr>
                        <a:t> Лариса Евгеньевна,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8-924-576-8810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Строительство туристического комплекса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2020-2022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70,00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Инвестиции из КНР - 40 млн. руб.,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собственные средства-30,0 млн.руб.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Примерный объем выручки-10-15 млн. руб. в год.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20-30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Планируют оформление займа через китайских инвесторов. Оформление на </a:t>
                      </a:r>
                      <a:r>
                        <a:rPr lang="ru-RU" sz="900" dirty="0" err="1" smtClean="0">
                          <a:effectLst/>
                        </a:rPr>
                        <a:t>займ</a:t>
                      </a:r>
                      <a:r>
                        <a:rPr lang="ru-RU" sz="900" dirty="0" smtClean="0">
                          <a:effectLst/>
                        </a:rPr>
                        <a:t> не возможен в связи с выплатами по исполнительному листу. Инвестиции из КНР – 40,0 млн. руб. вложение собственных средств – 30,0 млн. руб. Кроме того, возникла проблема с оформлением земли под строительство туристического комплекса. В целом проект готов к реализации.</a:t>
                      </a:r>
                      <a:endParaRPr lang="ru-RU" sz="900" dirty="0" smtClean="0">
                        <a:effectLst/>
                      </a:endParaRPr>
                    </a:p>
                  </a:txBody>
                  <a:tcPr marL="53376" marR="533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1331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850424"/>
              </p:ext>
            </p:extLst>
          </p:nvPr>
        </p:nvGraphicFramePr>
        <p:xfrm>
          <a:off x="179514" y="260649"/>
          <a:ext cx="8640957" cy="6336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633"/>
                <a:gridCol w="713555"/>
                <a:gridCol w="792964"/>
                <a:gridCol w="475331"/>
                <a:gridCol w="475331"/>
                <a:gridCol w="792964"/>
                <a:gridCol w="712996"/>
                <a:gridCol w="555298"/>
                <a:gridCol w="713555"/>
                <a:gridCol w="3091330"/>
              </a:tblGrid>
              <a:tr h="216807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ООО «Строй Макс»,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Кубатова Анна Александровна,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8-914-145-8888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Расширение и усовершенствование имеющегося салона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1,50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Заемные средства - 1,5 млн.руб. (Фонд поддержки предпринимательства) собственные средства - 0 млн.руб.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Трудоустройство более 6 человек (+5 р.м.).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Отказ от  реализации проекта, необходимо исключить из плана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83302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ИП ГКФХ Курбанова Маргуба Абдивоитовна,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8-924-362-0000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Разведение овец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2019-2024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0,80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Заемные средства - 0,8 млн.рублей (Фонд поддержки предпринимательства, Фонд развития АПК))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Прирост объема производства сельхозпродукции на 10%, создание 2 рабочих мест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0,9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 dirty="0" smtClean="0">
                          <a:effectLst/>
                        </a:rPr>
                        <a:t>Проект реализован. Получен грант по линии поддержки «</a:t>
                      </a:r>
                      <a:r>
                        <a:rPr lang="ru-RU" sz="800" dirty="0" err="1" smtClean="0">
                          <a:effectLst/>
                        </a:rPr>
                        <a:t>Агростартап</a:t>
                      </a:r>
                      <a:r>
                        <a:rPr lang="ru-RU" sz="800" dirty="0" smtClean="0">
                          <a:effectLst/>
                        </a:rPr>
                        <a:t>». приобретен трактор МТЗ-80, пресс, КРС, МРС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233560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ООО УК «Ритм»,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Писарева Ольга Владимировна,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8-914-463-8552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пилорама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2020-2021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1,50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Грантовая поддержка либо заемные средства под минимальные проценты. Собственные средства  0,3 млн.руб.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Создание 10 рабочих мест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Столярный цех готов, осуществляется продажа товара. В заемных средствах не нуждаются, проект реализован за счет собственных средств.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7729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260992"/>
              </p:ext>
            </p:extLst>
          </p:nvPr>
        </p:nvGraphicFramePr>
        <p:xfrm>
          <a:off x="539552" y="280173"/>
          <a:ext cx="8119813" cy="6447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476"/>
                <a:gridCol w="670521"/>
                <a:gridCol w="745139"/>
                <a:gridCol w="446663"/>
                <a:gridCol w="446663"/>
                <a:gridCol w="745139"/>
                <a:gridCol w="669995"/>
                <a:gridCol w="521807"/>
                <a:gridCol w="670521"/>
                <a:gridCol w="2904889"/>
              </a:tblGrid>
              <a:tr h="201622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ООО УК «Ритм»,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Писарева Ольга </a:t>
                      </a:r>
                      <a:r>
                        <a:rPr lang="ru-RU" sz="900" dirty="0" smtClean="0">
                          <a:effectLst/>
                        </a:rPr>
                        <a:t>Владимировна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пекарня ЦИПП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2020-2021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Грантовая поддержка либо заемные средства под минимальные проценты. Собственные средства  0,1 млн.руб.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Создание 5 рабочих мест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Разработка бизнес-плана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</a:tr>
              <a:tr h="223224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ООО «Континент плюс», Коренева Екатерина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Александровна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складского комплекса с предоставлением услуг по хранению товаров, находящихся под таможенным контролем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2020-2021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Проект будет реализован в 3-4 квартале 2021 года за собственные средства. Организация является  резидентом ТОР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</a:tr>
              <a:tr h="214071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ООО «Забайкальский лесной терминал»,</a:t>
                      </a:r>
                      <a:b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Ким Станислав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Валентинович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специализированного комплекса «Лесной терминал» в пгт.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Забайкальск.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2020-2022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Услуги - хранение, первичная переработка кругляка, переработка отходов, перевалка готовой продукции для отгрузки в КНР.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Данный проект был включен в государственную программу Забайкальского края "Экономическое развитие". У организации на праве аренды имеется земельный участок, общей площадью 90 га. Срок аренды до  10.04.2027 года. Проект планировался к рассмотрению на инвестиционном комитете АНО АПИ в апреле 2020 года.  С целью привлечения иностранных инвестиций в состав учредителей организации было введено ООО "</a:t>
                      </a:r>
                      <a:r>
                        <a:rPr lang="ru-RU" sz="9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Баррибао</a:t>
                      </a:r>
                      <a:r>
                        <a:rPr lang="ru-RU" sz="9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" со 100% участием граждан КНР. Ориентировочная дата получения инвестиций 2021 год. Дополнительно организацией ведется поиск российских компаний для проведения изыскательных работ. Информация направлена в </a:t>
                      </a:r>
                      <a:r>
                        <a:rPr lang="ru-RU" sz="9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Минплан</a:t>
                      </a:r>
                      <a:r>
                        <a:rPr lang="ru-RU" sz="9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Забайкальского кая для оказания содействия.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9127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41" name="Group 1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20667"/>
              </p:ext>
            </p:extLst>
          </p:nvPr>
        </p:nvGraphicFramePr>
        <p:xfrm>
          <a:off x="467544" y="766902"/>
          <a:ext cx="8316540" cy="593090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6792"/>
                <a:gridCol w="2862189"/>
                <a:gridCol w="1458667"/>
                <a:gridCol w="697574"/>
                <a:gridCol w="805458"/>
                <a:gridCol w="648072"/>
                <a:gridCol w="936104"/>
                <a:gridCol w="611684"/>
              </a:tblGrid>
              <a:tr h="2801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</a:tr>
              <a:tr h="488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  (отчет)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 (план)</a:t>
                      </a:r>
                    </a:p>
                  </a:txBody>
                  <a:tcPr marL="91426" marR="91426" marT="45721" marB="45721" anchor="ctr" horzOverflow="overflow"/>
                </a:tc>
              </a:tr>
              <a:tr h="213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 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21049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21049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21245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21250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21255</a:t>
                      </a:r>
                    </a:p>
                  </a:txBody>
                  <a:tcPr marL="68570" marR="68570" marT="0" marB="0" anchor="ctr" horzOverflow="overflow"/>
                </a:tc>
              </a:tr>
              <a:tr h="353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 marL="68570" marR="68570" marT="0" marB="0" anchor="ctr" horzOverflow="overflow"/>
                </a:tc>
              </a:tr>
              <a:tr h="624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производства, выполненных работ и услуг  собственными силами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305,5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320,7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346,9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374,8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401,8</a:t>
                      </a:r>
                    </a:p>
                  </a:txBody>
                  <a:tcPr marL="68570" marR="68570" marT="0" marB="0" anchor="ctr" horzOverflow="overflow"/>
                </a:tc>
              </a:tr>
              <a:tr h="276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продукции сельского хозяйства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 marL="68570" marR="68570" marT="0" marB="0" anchor="ctr" horzOverflow="overflow"/>
                </a:tc>
              </a:tr>
              <a:tr h="418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сельского хозяйства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554,73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586,21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621,9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663,6</a:t>
                      </a:r>
                    </a:p>
                  </a:txBody>
                  <a:tcPr marL="68570" marR="68570" marT="0" marB="0" anchor="ctr" horzOverflow="overflow"/>
                </a:tc>
              </a:tr>
              <a:tr h="440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сопоставимых ценах в %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 marL="68570" marR="68570" marT="0" marB="0" anchor="ctr" horzOverflow="overflow"/>
                </a:tc>
              </a:tr>
              <a:tr h="419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 - всего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130,58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629,47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909,9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950,40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950,4</a:t>
                      </a:r>
                    </a:p>
                  </a:txBody>
                  <a:tcPr marL="68570" marR="68570" marT="0" marB="0" anchor="ctr" horzOverflow="overflow"/>
                </a:tc>
              </a:tr>
              <a:tr h="614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работ, выполненных по виду деятельности «строительство»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сопоставимых ценах в %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37,8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137,8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68570" marR="68570" marT="0" marB="0" anchor="ctr" horzOverflow="overflow"/>
                </a:tc>
              </a:tr>
              <a:tr h="376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(в среднем за год)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4990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5040</a:t>
                      </a:r>
                    </a:p>
                  </a:txBody>
                  <a:tcPr marL="68578" marR="68578" marT="0" marB="0" anchor="ctr" horzOverflow="overflow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занятых в малом бизнесе от занятых в экономике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</a:p>
                  </a:txBody>
                  <a:tcPr marL="68578" marR="68578" marT="0" marB="0" anchor="ctr" horzOverflow="overflow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предпринимательства в расчете на 10 тыс. человек населения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</a:t>
                      </a:r>
                    </a:p>
                  </a:txBody>
                  <a:tcPr marL="68578" marR="68578" marT="0" marB="0" anchor="ctr" horzOverflow="overflow"/>
                </a:tc>
              </a:tr>
            </a:tbl>
          </a:graphicData>
        </a:graphic>
      </p:graphicFrame>
      <p:sp>
        <p:nvSpPr>
          <p:cNvPr id="74874" name="Rectangle 49"/>
          <p:cNvSpPr>
            <a:spLocks noChangeArrowheads="1"/>
          </p:cNvSpPr>
          <p:nvPr/>
        </p:nvSpPr>
        <p:spPr bwMode="auto">
          <a:xfrm>
            <a:off x="1214438" y="0"/>
            <a:ext cx="7169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000" b="1">
                <a:latin typeface="Times New Roman" pitchFamily="18" charset="0"/>
              </a:rPr>
              <a:t>Основные показатели социально-экономического развития </a:t>
            </a:r>
          </a:p>
          <a:p>
            <a:pPr algn="ctr" eaLnBrk="0" hangingPunct="0"/>
            <a:r>
              <a:rPr lang="ru-RU" altLang="ru-RU" sz="2000" b="1">
                <a:latin typeface="Times New Roman" pitchFamily="18" charset="0"/>
              </a:rPr>
              <a:t>муниципального района «Забайкальский район»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72" name="Group 1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031667"/>
              </p:ext>
            </p:extLst>
          </p:nvPr>
        </p:nvGraphicFramePr>
        <p:xfrm>
          <a:off x="539552" y="548680"/>
          <a:ext cx="7992888" cy="554380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4351"/>
                <a:gridCol w="2686408"/>
                <a:gridCol w="1250713"/>
                <a:gridCol w="784887"/>
                <a:gridCol w="796289"/>
                <a:gridCol w="720080"/>
                <a:gridCol w="720080"/>
                <a:gridCol w="720080"/>
              </a:tblGrid>
              <a:tr h="4210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развития (плановые значения показателей)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</a:tr>
              <a:tr h="623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  (отчет)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 (план)</a:t>
                      </a:r>
                    </a:p>
                  </a:txBody>
                  <a:tcPr marL="91426" marR="91426" anchor="ctr" horzOverflow="overflow"/>
                </a:tc>
              </a:tr>
              <a:tr h="5736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одного жителя, всего 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29947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введенная в действие за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2880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земельных участков, предоставленных для строительства в расчете на 10 тыс.человек населения, всего</a:t>
                      </a:r>
                    </a:p>
                  </a:txBody>
                  <a:tcPr marL="68578" marR="6857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гектаров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96924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</a:t>
                      </a:r>
                    </a:p>
                  </a:txBody>
                  <a:tcPr marL="68578" marR="68578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52587,7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53791,0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56676,0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59908,0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63140,0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22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1884,85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2025,40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2154,90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2299,40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2443,9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общественного питания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68,31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5432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и реконструкция автомобильных дорог: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557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отремонтировано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построено новых дорог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2000" b="1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  <a:endParaRPr lang="en-US" alt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«Забайкальский район» Забайкальского края</a:t>
            </a:r>
            <a:endParaRPr lang="en-US" alt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: 674650, Забайкальский край,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Забайкальский район, пгт. Забайкальск, ул. Красноармейская, 40-а,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zabaikalsk-40@mail.ru</a:t>
            </a: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Эпов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Андрей Михайлович  - Глава муниципального района «Забайкальский район».</a:t>
            </a: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8-30(251)-2-22-64, 2-29-53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факс: 8-30(251)-2-29-53</a:t>
            </a: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Беломестнова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Вера Николаевна - Заместитель Главы  муниципального района «Забайкальский района» по социальному развитию и здравоохранению</a:t>
            </a: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Матишина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Людмила Александровна - </a:t>
            </a: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правляющий делами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8-30(251)-3-10-91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Приемная администрации: секретарь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телефон/факс 8-30(251)-2-29-53</a:t>
            </a:r>
          </a:p>
          <a:p>
            <a:pPr eaLnBrk="1" hangingPunct="1">
              <a:buFontTx/>
              <a:buNone/>
              <a:defRPr/>
            </a:pPr>
            <a:endParaRPr lang="ru-RU" altLang="ru-RU" sz="15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забкрай 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286000"/>
            <a:ext cx="41417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/>
        </p:nvGraphicFramePr>
        <p:xfrm>
          <a:off x="2627784" y="692696"/>
          <a:ext cx="3966535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4" name="Текст 12"/>
          <p:cNvSpPr>
            <a:spLocks noGrp="1"/>
          </p:cNvSpPr>
          <p:nvPr>
            <p:ph type="body" sz="half" idx="2"/>
          </p:nvPr>
        </p:nvSpPr>
        <p:spPr>
          <a:xfrm>
            <a:off x="5170740" y="3643314"/>
            <a:ext cx="3973260" cy="2592388"/>
          </a:xfr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Климат: резко континентальный.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Безморозный период: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 – 100 дней.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температура июля в полдень: +22 - +25 градусов 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Абсолютный максимум температур: +36 - +38 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Средний из абсолютных годовых минимумов: -47 - -49 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Абсолютный минимум: -55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1600" dirty="0" smtClean="0"/>
          </a:p>
        </p:txBody>
      </p:sp>
      <p:sp>
        <p:nvSpPr>
          <p:cNvPr id="29700" name="Текст 12"/>
          <p:cNvSpPr txBox="1">
            <a:spLocks/>
          </p:cNvSpPr>
          <p:nvPr/>
        </p:nvSpPr>
        <p:spPr bwMode="auto">
          <a:xfrm>
            <a:off x="285750" y="3214688"/>
            <a:ext cx="25209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>
                <a:latin typeface="Times New Roman" pitchFamily="18" charset="0"/>
                <a:cs typeface="Times New Roman" pitchFamily="18" charset="0"/>
              </a:rPr>
              <a:t>Район  на северо-западе граничит с Монголией на протяжении 46,6 км и на юге с Китайской Народной Республикой – 123,7 км. </a:t>
            </a:r>
          </a:p>
        </p:txBody>
      </p:sp>
      <p:sp>
        <p:nvSpPr>
          <p:cNvPr id="11270" name="Прямоугольник 1"/>
          <p:cNvSpPr>
            <a:spLocks noChangeArrowheads="1"/>
          </p:cNvSpPr>
          <p:nvPr/>
        </p:nvSpPr>
        <p:spPr bwMode="auto">
          <a:xfrm>
            <a:off x="2143125" y="428625"/>
            <a:ext cx="538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</a:p>
        </p:txBody>
      </p:sp>
      <p:sp>
        <p:nvSpPr>
          <p:cNvPr id="29702" name="Прямоугольник 2"/>
          <p:cNvSpPr>
            <a:spLocks noChangeArrowheads="1"/>
          </p:cNvSpPr>
          <p:nvPr/>
        </p:nvSpPr>
        <p:spPr bwMode="auto">
          <a:xfrm>
            <a:off x="214313" y="1500188"/>
            <a:ext cx="47259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Забайкальский район</a:t>
            </a:r>
          </a:p>
          <a:p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Центр – поселок городского типа Забайкальск</a:t>
            </a:r>
          </a:p>
          <a:p>
            <a:r>
              <a:rPr lang="en-US" altLang="ru-RU" sz="1800">
                <a:latin typeface="Times New Roman" pitchFamily="18" charset="0"/>
                <a:cs typeface="Times New Roman" pitchFamily="18" charset="0"/>
              </a:rPr>
              <a:t>S = 5 253,6 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кв.км</a:t>
            </a:r>
          </a:p>
          <a:p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72063" y="3071813"/>
            <a:ext cx="36306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КЛИМАТИЧЕСКИЕ УСЛОВИЯ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zemlia11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34345" y="2665382"/>
            <a:ext cx="4297444" cy="2560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198" name="TextBox 11"/>
          <p:cNvSpPr txBox="1">
            <a:spLocks noChangeArrowheads="1"/>
          </p:cNvSpPr>
          <p:nvPr/>
        </p:nvSpPr>
        <p:spPr bwMode="auto">
          <a:xfrm>
            <a:off x="285750" y="5226050"/>
            <a:ext cx="8651875" cy="1631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i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i="1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Лесные ресурсы в районе отсутствуют.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районе господствует степь, которая лишь в долинах рек и обширных понижениях сменяется лугами. </a:t>
            </a:r>
            <a:endPara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Степи 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разнотравно-злаковые, пижмово-разнотравные, злаково-пижмово-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крово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хлебковые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Луга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вострецовые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ячменные и 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пикульниково-остепненные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i="0" dirty="0" smtClean="0">
              <a:solidFill>
                <a:schemeClr val="accent1">
                  <a:lumMod val="40000"/>
                  <a:lumOff val="60000"/>
                </a:schemeClr>
              </a:solidFill>
              <a:latin typeface="Corbel (Заголовки)"/>
              <a:cs typeface="Times New Roman" panose="02020603050405020304" pitchFamily="18" charset="0"/>
            </a:endParaRPr>
          </a:p>
        </p:txBody>
      </p:sp>
      <p:pic>
        <p:nvPicPr>
          <p:cNvPr id="8200" name="Picture 9" descr="C:\Users\suslina_o\Desktop\argun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786314" y="857232"/>
            <a:ext cx="4011674" cy="2155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4286250" y="3500438"/>
            <a:ext cx="46085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altLang="ru-RU" sz="1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Запасы воды:</a:t>
            </a:r>
          </a:p>
          <a:p>
            <a:pPr indent="450850" eaLnBrk="0" hangingPunct="0"/>
            <a:r>
              <a:rPr lang="ru-RU" altLang="ru-RU" sz="1800" dirty="0">
                <a:solidFill>
                  <a:srgbClr val="EAF7FA"/>
                </a:solidFill>
                <a:latin typeface="Times New Roman" pitchFamily="18" charset="0"/>
                <a:cs typeface="Times New Roman" pitchFamily="18" charset="0"/>
              </a:rPr>
              <a:t>2 скважины чистой природной питьевой</a:t>
            </a:r>
          </a:p>
          <a:p>
            <a:pPr indent="450850" eaLnBrk="0" hangingPunct="0"/>
            <a:r>
              <a:rPr lang="ru-RU" altLang="ru-RU" sz="1800" dirty="0">
                <a:solidFill>
                  <a:srgbClr val="EAF7FA"/>
                </a:solidFill>
                <a:latin typeface="Times New Roman" pitchFamily="18" charset="0"/>
                <a:cs typeface="Times New Roman" pitchFamily="18" charset="0"/>
              </a:rPr>
              <a:t>    воды в 4 км от  села Харанор;</a:t>
            </a:r>
          </a:p>
          <a:p>
            <a:pPr indent="450850" eaLnBrk="0" hangingPunct="0"/>
            <a:r>
              <a:rPr lang="ru-RU" altLang="ru-RU" sz="1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подземные воды, река </a:t>
            </a:r>
            <a:r>
              <a:rPr lang="ru-RU" altLang="ru-RU" sz="1800" dirty="0" err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Аргунь</a:t>
            </a:r>
            <a:r>
              <a:rPr lang="ru-RU" altLang="ru-RU" sz="1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850" eaLnBrk="0" hangingPunct="0"/>
            <a:r>
              <a:rPr lang="ru-RU" altLang="ru-RU" sz="1800" dirty="0" err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Капчилский</a:t>
            </a:r>
            <a:r>
              <a:rPr lang="ru-RU" altLang="ru-RU" sz="1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1800" dirty="0" err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Бугутурский</a:t>
            </a:r>
            <a:r>
              <a:rPr lang="ru-RU" altLang="ru-RU" sz="1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участки.</a:t>
            </a:r>
          </a:p>
          <a:p>
            <a:pPr indent="450850" eaLnBrk="0" hangingPunct="0"/>
            <a:endParaRPr lang="ru-RU" altLang="ru-RU" sz="1800" dirty="0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260350"/>
            <a:ext cx="8572500" cy="2124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ПРИРОДНЫЕ  РЕСУРСЫ  ЗАБАЙКАЛЬСКОГО РАЙОНА</a:t>
            </a:r>
          </a:p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Водные ресурсы  ограничены</a:t>
            </a:r>
          </a:p>
          <a:p>
            <a:pPr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Земельные ресурсы  </a:t>
            </a:r>
            <a:r>
              <a:rPr lang="en-US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S=5253,6 </a:t>
            </a: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кв.км</a:t>
            </a:r>
          </a:p>
          <a:p>
            <a:pPr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Земли сельско-хозяйственного </a:t>
            </a:r>
          </a:p>
          <a:p>
            <a:pPr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назначения  </a:t>
            </a:r>
            <a:r>
              <a:rPr lang="en-US" sz="1800" dirty="0" smtClean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S=295,</a:t>
            </a:r>
            <a:r>
              <a:rPr lang="ru-RU" sz="1800" dirty="0" smtClean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618</a:t>
            </a:r>
            <a:r>
              <a:rPr lang="en-US" sz="1800" dirty="0" smtClean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тыс.га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85750"/>
            <a:ext cx="9144000" cy="533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ЗЕМЕЛЬНЫЕ РЕСУРСЫ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827302"/>
              </p:ext>
            </p:extLst>
          </p:nvPr>
        </p:nvGraphicFramePr>
        <p:xfrm>
          <a:off x="571500" y="1000125"/>
          <a:ext cx="7920037" cy="5578814"/>
        </p:xfrm>
        <a:graphic>
          <a:graphicData uri="http://schemas.openxmlformats.org/drawingml/2006/table">
            <a:tbl>
              <a:tblPr/>
              <a:tblGrid>
                <a:gridCol w="3675060"/>
                <a:gridCol w="2214578"/>
                <a:gridCol w="2030399"/>
              </a:tblGrid>
              <a:tr h="42671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земель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DFE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км.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DFE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(%)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B3DFE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51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земель, в том числе: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525365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096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сельскохозяйственного назначения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295618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56,27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населенных пунктов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транспорта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промышленности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0,043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414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энергетики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6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обороны и безопасности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21983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4,18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особо охраняемых территорий и объектов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иного специального назначения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0,023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связи, радиовещания,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телевидения, информатики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лесного фонда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0,057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запаса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202841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:\Users\suslina_o\Desktop\mineral_b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79512" y="1143908"/>
            <a:ext cx="3920402" cy="328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2" descr="C:\Users\suslina_o\Desktop\мине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283968" y="4077072"/>
            <a:ext cx="4032448" cy="265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6" name="Схема 5"/>
          <p:cNvGraphicFramePr/>
          <p:nvPr/>
        </p:nvGraphicFramePr>
        <p:xfrm>
          <a:off x="4357686" y="1214422"/>
          <a:ext cx="3888432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1500188" y="357188"/>
            <a:ext cx="797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МИНЕРАЛЬНО-СЫРЬЕВЫЕ РЕСУРСЫ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 bwMode="auto">
          <a:xfrm>
            <a:off x="0" y="12700"/>
            <a:ext cx="9144000" cy="533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основных месторождений полезных ископаемых</a:t>
            </a:r>
          </a:p>
        </p:txBody>
      </p:sp>
      <p:graphicFrame>
        <p:nvGraphicFramePr>
          <p:cNvPr id="16443" name="Group 59"/>
          <p:cNvGraphicFramePr>
            <a:graphicFrameLocks noGrp="1"/>
          </p:cNvGraphicFramePr>
          <p:nvPr>
            <p:ph type="tbl" idx="1"/>
          </p:nvPr>
        </p:nvGraphicFramePr>
        <p:xfrm>
          <a:off x="0" y="623888"/>
          <a:ext cx="9144000" cy="58163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41541"/>
                <a:gridCol w="2571396"/>
                <a:gridCol w="3282275"/>
                <a:gridCol w="1748788"/>
              </a:tblGrid>
              <a:tr h="64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Полезные ископаемые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Месторождение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освоенности месторождения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Даурское буроугольное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угля кат. А+В+С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58,36 млн.т., кат.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69,95 млн.т.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разрабатываются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Мациевское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Проявление не изучено, запасы угля оцениваются в 36 млн.т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Абагайтуйское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Проявление не изучено, запасы угля оцениваются по кат.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19 млн.т., прогнозные – в 35 млн.т.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9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Плавиковый шпат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Бугутуро-Абагайтуйская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группа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кварцево-флюоритных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месторождений (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Абагайтуйское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 по содержанию плавикового шпата относятся к числу наиболее богатых в крае)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– 20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Цеолит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Шивыртуйское месторождение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цеолитов кат. В – 3220,2 тыс.т,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6738,8 тыс.т,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1054,5 тыс.т.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Базальт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Забайкальское месторождение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5614,5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А+В+С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 2895,9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Кирпичные глины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Тологойском месторождении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Рекомендуются поисково-разведочные работы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Кварциты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Белектуйское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Гранит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Кундуйское месторождение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1660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А+В+С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 1594,5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Габбро-базальты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Билитуйское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категории В+С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количестве 1533,1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Исполнитель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33370</TotalTime>
  <Words>6207</Words>
  <Application>Microsoft Office PowerPoint</Application>
  <PresentationFormat>Экран (4:3)</PresentationFormat>
  <Paragraphs>1074</Paragraphs>
  <Slides>47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9" baseType="lpstr">
      <vt:lpstr>Глубина</vt:lpstr>
      <vt:lpstr>Лист</vt:lpstr>
      <vt:lpstr>Андрей Михайлович Эпов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ЗЕМЕЛЬНЫЕ РЕСУРСЫ</vt:lpstr>
      <vt:lpstr>Презентация PowerPoint</vt:lpstr>
      <vt:lpstr>Характеристика основных месторождений полезных ископаемых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СТРОИТЕЛЬСТВО</vt:lpstr>
      <vt:lpstr>Презентация PowerPoint</vt:lpstr>
      <vt:lpstr>ПОДДЕРЖКА   МАЛОГО   ПРЕДПРИНИМАТЕЛЬСТВА</vt:lpstr>
      <vt:lpstr>Муниципальные программы,  принятые к финансированию  в 2020 году</vt:lpstr>
      <vt:lpstr>Муниципальные программы,  принятые к финансированию  в 2020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муниципального района «Забайкальский район»  26 марта 2012 год</dc:title>
  <dc:creator>User</dc:creator>
  <cp:lastModifiedBy>Пользователь</cp:lastModifiedBy>
  <cp:revision>2506</cp:revision>
  <cp:lastPrinted>2021-09-13T03:14:21Z</cp:lastPrinted>
  <dcterms:created xsi:type="dcterms:W3CDTF">2012-03-16T05:50:59Z</dcterms:created>
  <dcterms:modified xsi:type="dcterms:W3CDTF">2021-10-06T00:22:46Z</dcterms:modified>
</cp:coreProperties>
</file>